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1.xml" ContentType="application/inkml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302" r:id="rId35"/>
    <p:sldId id="288" r:id="rId36"/>
    <p:sldId id="290" r:id="rId37"/>
    <p:sldId id="292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</p:sldIdLst>
  <p:sldSz cx="9144000" cy="5143500" type="screen16x9"/>
  <p:notesSz cx="6858000" cy="9144000"/>
  <p:embeddedFontLst>
    <p:embeddedFont>
      <p:font typeface="Caveat" panose="020B0604020202020204" charset="0"/>
      <p:regular r:id="rId70"/>
      <p:bold r:id="rId71"/>
    </p:embeddedFont>
    <p:embeddedFont>
      <p:font typeface="Comfortaa" panose="020B0604020202020204" charset="0"/>
      <p:regular r:id="rId72"/>
      <p:bold r:id="rId73"/>
    </p:embeddedFont>
    <p:embeddedFont>
      <p:font typeface="Montserrat" panose="00000500000000000000" pitchFamily="2" charset="0"/>
      <p:regular r:id="rId74"/>
      <p:bold r:id="rId75"/>
      <p:italic r:id="rId76"/>
      <p:boldItalic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7.fntdata"/><Relationship Id="rId7" Type="http://schemas.openxmlformats.org/officeDocument/2006/relationships/slide" Target="slides/slide6.xml"/><Relationship Id="rId71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5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4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3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84.93042" units="1/cm"/>
          <inkml:channelProperty channel="Y" name="resolution" value="504.1077" units="1/cm"/>
          <inkml:channelProperty channel="T" name="resolution" value="1" units="1/dev"/>
        </inkml:channelProperties>
      </inkml:inkSource>
      <inkml:timestamp xml:id="ts0" timeString="2022-08-22T14:25:06.1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6653 3902 0,'0'0'0,"0"0"15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8e2fe4f315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8e2fe4f315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435606596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4356065964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8e2fe4f315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8e2fe4f315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Explain cultural part of having two last names.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e2fe4f315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8e2fe4f315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Distribute copies of the handout.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e2fe4f315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e2fe4f315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Distribute copies of the handout.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8e2fe4f315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8e2fe4f315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8e2fe4f315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8e2fe4f315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8e2fe4f315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8e2fe4f315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9b608c9a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9b608c9a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8e2fe4f315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8e2fe4f315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Canción pista 10.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869fa1e37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869fa1e37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Distribute copies of the handout.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8e2fe4f315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8e2fe4f315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Explain cultural part of having two last names.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8e2fe4f31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8e2fe4f315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Explain cultural part of having two last names.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8e2fe4f315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8e2fe4f315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Explain cultural part of having two last names.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8e2fe4f315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8e2fe4f315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Explain cultural part of having two last names.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9cc68fb39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9cc68fb39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8e2fe4f315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8e2fe4f315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Explain cultural part of having two last names.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9cc68fb39b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9cc68fb39b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Explain cultural part of having two last names.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8e2fe4f315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8e2fe4f315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8e2fe4f315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8e2fe4f315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Distribute copies of the handout.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8e2fe4f315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8e2fe4f315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Distribute copies of the handout.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8e2fe4f31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8e2fe4f31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Distribute copies of the handout.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8e2fe4f315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8e2fe4f315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8e2fe4f315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8e2fe4f315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8e2fe4f315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8e2fe4f315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sid 5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nobita 10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billie eilish 18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finn 16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marsai martin 15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Greta 17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8e2fe4f315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8e2fe4f315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8e2fe4f315_0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8e2fe4f315_0_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Distribute copies of the handout.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9dd9fb88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9dd9fb88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8e2fe4f315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8e2fe4f315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8e2fe4f315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8e2fe4f315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8e2fe4f315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8e2fe4f315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Distribute copies of the handout.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8e2fe4f315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8e2fe4f315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Explain cultural part of having two last names.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8e2fe4f31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8e2fe4f31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Distribute copies of the handout.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8e2fe4f315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8e2fe4f315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8e2fe4f315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8e2fe4f315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Distribute copies of the handout.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8e2fe4f315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8e2fe4f315_0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Distribute copies of the handout.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8e2fe4f315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8e2fe4f315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8e2fe4f315_0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8e2fe4f315_0_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Distribute copies of the handout.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a024b48942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a024b48942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Distribute copies of the handout.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a024b48942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a024b48942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Distribute copies of the handout.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a024b4894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a024b4894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Distribute copies of the handout.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8e2fe4f315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8e2fe4f315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Distribute copies of the handout.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024b48942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024b48942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Distribute copies of the handout.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8e2fe4f315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8e2fe4f315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Explain cultural part of having two last names.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a18c2e1c76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a18c2e1c76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Distribute copies of the handout.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a18c2e1c7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a18c2e1c7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Distribute copies of the handout.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8e2fe4f315_0_4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8e2fe4f315_0_4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Explain cultural part of having two last names.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8e2fe4f315_0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8e2fe4f315_0_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8e2fe4f315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8e2fe4f315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8e2fe4f315_0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8e2fe4f315_0_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Distribute copies of the handout.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8e2fe4f315_0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8e2fe4f315_0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Distribute copies of the handout.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8e2fe4f315_0_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8e2fe4f315_0_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Distribute copies of the handout.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8e2fe4f315_0_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8e2fe4f315_0_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Distribute copies of the handout.</a:t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8e2fe4f315_0_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8e2fe4f315_0_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435606596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435606596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Explain cultural part of having two last names.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8e2fe4f315_0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8e2fe4f315_0_5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8e2fe4f315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8e2fe4f315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Distribute copies of the handout.</a:t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8e2fe4f315_0_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8e2fe4f315_0_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Distribute copies of the handout.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8e2fe4f315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8e2fe4f315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Distribute copies of the handout.</a:t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8e2fe4f315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8e2fe4f315_0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Explain cultural part of having two last names.</a:t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8e2fe4f315_0_6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8e2fe4f315_0_6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8e2fe4f315_0_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8e2fe4f315_0_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Distribute copies of the handout.</a:t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9c488b0a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9c488b0a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Distribute copies of the handout.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435606596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435606596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8e2fe4f315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8e2fe4f315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8e2fe4f315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8e2fe4f315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WxWY5SjJj3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let.com/524239762/los-numeros-del-1-al-20-flash-cards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customXml" Target="../ink/ink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online.seterra.com/en/vgp/3153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online.seterra.com/en/fl/2041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rockalingua.com/songs/whats-your-name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edpuzzle.com/media/5f299ce0e1988f3f94f8cec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jpg"/><Relationship Id="rId5" Type="http://schemas.openxmlformats.org/officeDocument/2006/relationships/image" Target="../media/image31.jp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4687" y="3552675"/>
            <a:ext cx="1514623" cy="151462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551100" y="1916175"/>
            <a:ext cx="80418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 sz="4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700" u="sng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6700" u="sng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949798" y="2974177"/>
            <a:ext cx="72444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-Señora Fleming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via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1" name="Google Shape;151;p22"/>
          <p:cNvSpPr txBox="1"/>
          <p:nvPr/>
        </p:nvSpPr>
        <p:spPr>
          <a:xfrm>
            <a:off x="300725" y="827325"/>
            <a:ext cx="5878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latin typeface="Comfortaa"/>
                <a:ea typeface="Comfortaa"/>
                <a:cs typeface="Comfortaa"/>
                <a:sym typeface="Comfortaa"/>
              </a:rPr>
              <a:t>¿Cómo se llaman estas personas?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2" name="Google Shape;15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650" y="1284520"/>
            <a:ext cx="1094401" cy="1358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/>
          <p:cNvPicPr preferRelativeResize="0"/>
          <p:nvPr/>
        </p:nvPicPr>
        <p:blipFill rotWithShape="1">
          <a:blip r:embed="rId4">
            <a:alphaModFix/>
          </a:blip>
          <a:srcRect l="7141" r="11152" b="47758"/>
          <a:stretch/>
        </p:blipFill>
        <p:spPr>
          <a:xfrm>
            <a:off x="560650" y="3032225"/>
            <a:ext cx="1334400" cy="1373748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2"/>
          <p:cNvSpPr txBox="1"/>
          <p:nvPr/>
        </p:nvSpPr>
        <p:spPr>
          <a:xfrm>
            <a:off x="5259850" y="826625"/>
            <a:ext cx="3731100" cy="13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Complete the sentence: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Mi mejor amigo se llama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5" name="Google Shape;155;p22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PARA COMENZAR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6" name="Google Shape;15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2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4687" y="3552675"/>
            <a:ext cx="1514623" cy="1514623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3"/>
          <p:cNvSpPr txBox="1"/>
          <p:nvPr/>
        </p:nvSpPr>
        <p:spPr>
          <a:xfrm>
            <a:off x="551100" y="1916175"/>
            <a:ext cx="80418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 sz="4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700" u="sng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6700" u="sng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4" name="Google Shape;164;p23"/>
          <p:cNvSpPr txBox="1"/>
          <p:nvPr/>
        </p:nvSpPr>
        <p:spPr>
          <a:xfrm>
            <a:off x="949800" y="2682775"/>
            <a:ext cx="72444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-Señora López-</a:t>
            </a:r>
            <a:endParaRPr sz="24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0" name="Google Shape;170;p24"/>
          <p:cNvSpPr txBox="1"/>
          <p:nvPr/>
        </p:nvSpPr>
        <p:spPr>
          <a:xfrm>
            <a:off x="429375" y="1693200"/>
            <a:ext cx="7160100" cy="27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30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Get a copy of your reading comprehension:</a:t>
            </a:r>
            <a:endParaRPr sz="330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omfortaa"/>
              <a:buAutoNum type="arabicPeriod"/>
            </a:pPr>
            <a:r>
              <a:rPr lang="es" sz="24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Read version #2 of “Me llamo Ronaldo”</a:t>
            </a:r>
            <a:endParaRPr sz="24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omfortaa"/>
              <a:buAutoNum type="arabicPeriod"/>
            </a:pPr>
            <a:r>
              <a:rPr lang="es" sz="24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Answer the comprehension questions in English.</a:t>
            </a:r>
            <a:endParaRPr sz="24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9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1" name="Google Shape;171;p24"/>
          <p:cNvSpPr/>
          <p:nvPr/>
        </p:nvSpPr>
        <p:spPr>
          <a:xfrm>
            <a:off x="121400" y="923750"/>
            <a:ext cx="16500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4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117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Tarea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3" name="Google Shape;173;p24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4" name="Google Shape;174;p24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75" name="Google Shape;17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778368">
            <a:off x="7392069" y="1204475"/>
            <a:ext cx="1316111" cy="201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83" name="Google Shape;18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5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5" name="Google Shape;185;p25"/>
          <p:cNvSpPr txBox="1"/>
          <p:nvPr/>
        </p:nvSpPr>
        <p:spPr>
          <a:xfrm>
            <a:off x="912150" y="1769400"/>
            <a:ext cx="7198800" cy="12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dk2"/>
                </a:solidFill>
              </a:rPr>
              <a:t>Cuando escuches tu nombre:</a:t>
            </a:r>
            <a:endParaRPr sz="20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marL="22860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levanta la mano </a:t>
            </a:r>
            <a:endParaRPr sz="1800">
              <a:solidFill>
                <a:schemeClr val="dk2"/>
              </a:solidFill>
            </a:endParaRPr>
          </a:p>
          <a:p>
            <a:pPr marL="22860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22860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dí “Sí” o “Presente”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86" name="Google Shape;186;p25"/>
          <p:cNvSpPr/>
          <p:nvPr/>
        </p:nvSpPr>
        <p:spPr>
          <a:xfrm>
            <a:off x="121400" y="923750"/>
            <a:ext cx="22434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5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233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Pasar lista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8" name="Google Shape;188;p25"/>
          <p:cNvPicPr preferRelativeResize="0"/>
          <p:nvPr/>
        </p:nvPicPr>
        <p:blipFill rotWithShape="1">
          <a:blip r:embed="rId4">
            <a:alphaModFix/>
          </a:blip>
          <a:srcRect l="17343" t="5908" r="23544" b="8701"/>
          <a:stretch/>
        </p:blipFill>
        <p:spPr>
          <a:xfrm flipH="1">
            <a:off x="2263992" y="2169900"/>
            <a:ext cx="438658" cy="4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8050" y="2992800"/>
            <a:ext cx="505349" cy="50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5"/>
          <p:cNvPicPr preferRelativeResize="0"/>
          <p:nvPr/>
        </p:nvPicPr>
        <p:blipFill rotWithShape="1">
          <a:blip r:embed="rId6">
            <a:alphaModFix/>
          </a:blip>
          <a:srcRect r="50000" b="7080"/>
          <a:stretch/>
        </p:blipFill>
        <p:spPr>
          <a:xfrm>
            <a:off x="2965550" y="3845825"/>
            <a:ext cx="505350" cy="480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6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6" name="Google Shape;196;p26"/>
          <p:cNvSpPr txBox="1"/>
          <p:nvPr/>
        </p:nvSpPr>
        <p:spPr>
          <a:xfrm>
            <a:off x="912150" y="1769400"/>
            <a:ext cx="7198800" cy="12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 ...es importante: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2286000" lvl="0" indent="-3619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omfortaa"/>
              <a:buAutoNum type="arabicPeriod"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ESCUCHAR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	a la maestra.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2286000" lvl="0" indent="-3619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omfortaa"/>
              <a:buAutoNum type="arabicPeriod"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 MIRAR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7" name="Google Shape;197;p26"/>
          <p:cNvSpPr/>
          <p:nvPr/>
        </p:nvSpPr>
        <p:spPr>
          <a:xfrm>
            <a:off x="121400" y="923750"/>
            <a:ext cx="42873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6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386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En la clase de español...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9" name="Google Shape;199;p26"/>
          <p:cNvPicPr preferRelativeResize="0"/>
          <p:nvPr/>
        </p:nvPicPr>
        <p:blipFill rotWithShape="1">
          <a:blip r:embed="rId3">
            <a:alphaModFix/>
          </a:blip>
          <a:srcRect l="17343" t="5908" r="23544" b="8701"/>
          <a:stretch/>
        </p:blipFill>
        <p:spPr>
          <a:xfrm flipH="1">
            <a:off x="5034629" y="2105425"/>
            <a:ext cx="760927" cy="732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6"/>
          <p:cNvPicPr preferRelativeResize="0"/>
          <p:nvPr/>
        </p:nvPicPr>
        <p:blipFill rotWithShape="1">
          <a:blip r:embed="rId4">
            <a:alphaModFix/>
          </a:blip>
          <a:srcRect t="16579" b="15166"/>
          <a:stretch/>
        </p:blipFill>
        <p:spPr>
          <a:xfrm>
            <a:off x="4374275" y="3477638"/>
            <a:ext cx="897275" cy="61240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6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02" name="Google Shape;202;p26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03" name="Google Shape;20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4687" y="3552675"/>
            <a:ext cx="1514623" cy="1514623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7"/>
          <p:cNvSpPr txBox="1"/>
          <p:nvPr/>
        </p:nvSpPr>
        <p:spPr>
          <a:xfrm>
            <a:off x="551100" y="1916175"/>
            <a:ext cx="80418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 sz="4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700" u="sng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6700" u="sng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10" name="Google Shape;210;p27"/>
          <p:cNvSpPr txBox="1"/>
          <p:nvPr/>
        </p:nvSpPr>
        <p:spPr>
          <a:xfrm>
            <a:off x="949800" y="2682775"/>
            <a:ext cx="72444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-Señora López-</a:t>
            </a:r>
            <a:endParaRPr sz="24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8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16" name="Google Shape;216;p28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17" name="Google Shape;21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8"/>
          <p:cNvPicPr preferRelativeResize="0"/>
          <p:nvPr/>
        </p:nvPicPr>
        <p:blipFill rotWithShape="1">
          <a:blip r:embed="rId4">
            <a:alphaModFix/>
          </a:blip>
          <a:srcRect t="4761"/>
          <a:stretch/>
        </p:blipFill>
        <p:spPr>
          <a:xfrm rot="10800000">
            <a:off x="1636700" y="604676"/>
            <a:ext cx="3696100" cy="423309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8"/>
          <p:cNvSpPr txBox="1"/>
          <p:nvPr/>
        </p:nvSpPr>
        <p:spPr>
          <a:xfrm>
            <a:off x="499700" y="47272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9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25" name="Google Shape;225;p29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26" name="Google Shape;22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9"/>
          <p:cNvPicPr preferRelativeResize="0"/>
          <p:nvPr/>
        </p:nvPicPr>
        <p:blipFill rotWithShape="1">
          <a:blip r:embed="rId4">
            <a:alphaModFix/>
          </a:blip>
          <a:srcRect t="4761"/>
          <a:stretch/>
        </p:blipFill>
        <p:spPr>
          <a:xfrm rot="10800000">
            <a:off x="1636700" y="604676"/>
            <a:ext cx="3696100" cy="423309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9"/>
          <p:cNvSpPr txBox="1"/>
          <p:nvPr/>
        </p:nvSpPr>
        <p:spPr>
          <a:xfrm>
            <a:off x="499700" y="47272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29" name="Google Shape;22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5066625" y="561325"/>
            <a:ext cx="4077375" cy="147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4687" y="3552675"/>
            <a:ext cx="1514623" cy="1514623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0"/>
          <p:cNvSpPr txBox="1"/>
          <p:nvPr/>
        </p:nvSpPr>
        <p:spPr>
          <a:xfrm>
            <a:off x="551100" y="1916175"/>
            <a:ext cx="80418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 sz="4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700" u="sng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6700" u="sng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6" name="Google Shape;236;p30"/>
          <p:cNvSpPr txBox="1"/>
          <p:nvPr/>
        </p:nvSpPr>
        <p:spPr>
          <a:xfrm>
            <a:off x="949800" y="2682775"/>
            <a:ext cx="72444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-Señora López-</a:t>
            </a:r>
            <a:endParaRPr sz="24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0275" y="1103950"/>
            <a:ext cx="6729200" cy="378517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1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43" name="Google Shape;243;p31"/>
          <p:cNvSpPr/>
          <p:nvPr/>
        </p:nvSpPr>
        <p:spPr>
          <a:xfrm>
            <a:off x="121400" y="695150"/>
            <a:ext cx="42267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1"/>
          <p:cNvSpPr txBox="1">
            <a:spLocks noGrp="1"/>
          </p:cNvSpPr>
          <p:nvPr>
            <p:ph type="body" idx="1"/>
          </p:nvPr>
        </p:nvSpPr>
        <p:spPr>
          <a:xfrm>
            <a:off x="429375" y="695000"/>
            <a:ext cx="371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Los números del 1 al 20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5" name="Google Shape;245;p31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46" name="Google Shape;246;p31"/>
          <p:cNvSpPr txBox="1"/>
          <p:nvPr/>
        </p:nvSpPr>
        <p:spPr>
          <a:xfrm>
            <a:off x="499700" y="48034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					</a:t>
            </a:r>
            <a:r>
              <a:rPr lang="es" u="sng">
                <a:solidFill>
                  <a:srgbClr val="C94D67"/>
                </a:solid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>
              <a:solidFill>
                <a:srgbClr val="C94D6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47" name="Google Shape;24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429375" y="1769400"/>
            <a:ext cx="8255400" cy="27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"/>
              <a:buChar char="●"/>
            </a:pPr>
            <a:r>
              <a:rPr lang="es" sz="19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¿Cómo te llamas? 		</a:t>
            </a:r>
            <a:r>
              <a:rPr lang="es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(What is your name?)</a:t>
            </a:r>
            <a:endParaRPr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914400" lvl="0" indent="457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Me llamo…  	</a:t>
            </a:r>
            <a:r>
              <a:rPr lang="es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(My name is…)</a:t>
            </a:r>
            <a:endParaRPr sz="19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"/>
              <a:buChar char="●"/>
            </a:pPr>
            <a:r>
              <a:rPr lang="es" sz="19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¿Cómo se llama? 		</a:t>
            </a:r>
            <a:r>
              <a:rPr lang="es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(What is his/her name?)</a:t>
            </a:r>
            <a:endParaRPr sz="19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914400" lvl="0" indent="4572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19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Él / Ella se llama…		</a:t>
            </a:r>
            <a:r>
              <a:rPr lang="es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(His/Her name is…)</a:t>
            </a:r>
            <a:endParaRPr sz="19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121400" y="923750"/>
            <a:ext cx="24057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358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Toma nota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3650" y="1815375"/>
            <a:ext cx="4649949" cy="26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2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54" name="Google Shape;254;p32"/>
          <p:cNvSpPr/>
          <p:nvPr/>
        </p:nvSpPr>
        <p:spPr>
          <a:xfrm>
            <a:off x="121400" y="847550"/>
            <a:ext cx="42267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2"/>
          <p:cNvSpPr txBox="1">
            <a:spLocks noGrp="1"/>
          </p:cNvSpPr>
          <p:nvPr>
            <p:ph type="body" idx="1"/>
          </p:nvPr>
        </p:nvSpPr>
        <p:spPr>
          <a:xfrm>
            <a:off x="429375" y="847400"/>
            <a:ext cx="371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Los números del 1 al 20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6" name="Google Shape;256;p32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57" name="Google Shape;257;p32"/>
          <p:cNvSpPr txBox="1"/>
          <p:nvPr/>
        </p:nvSpPr>
        <p:spPr>
          <a:xfrm>
            <a:off x="499700" y="46510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58" name="Google Shape;25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2"/>
          <p:cNvSpPr txBox="1"/>
          <p:nvPr/>
        </p:nvSpPr>
        <p:spPr>
          <a:xfrm>
            <a:off x="429375" y="1769400"/>
            <a:ext cx="3668100" cy="27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JUEGO DE LOS NÚMEROS:</a:t>
            </a:r>
            <a:endParaRPr sz="19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9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3650" y="1815375"/>
            <a:ext cx="4649949" cy="26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3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6" name="Google Shape;266;p33"/>
          <p:cNvSpPr/>
          <p:nvPr/>
        </p:nvSpPr>
        <p:spPr>
          <a:xfrm>
            <a:off x="121400" y="847550"/>
            <a:ext cx="42267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3"/>
          <p:cNvSpPr txBox="1">
            <a:spLocks noGrp="1"/>
          </p:cNvSpPr>
          <p:nvPr>
            <p:ph type="body" idx="1"/>
          </p:nvPr>
        </p:nvSpPr>
        <p:spPr>
          <a:xfrm>
            <a:off x="429375" y="847400"/>
            <a:ext cx="371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Los números del 1 al 20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8" name="Google Shape;268;p33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9" name="Google Shape;269;p33"/>
          <p:cNvSpPr txBox="1"/>
          <p:nvPr/>
        </p:nvSpPr>
        <p:spPr>
          <a:xfrm>
            <a:off x="499700" y="46510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70" name="Google Shape;27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3"/>
          <p:cNvSpPr txBox="1"/>
          <p:nvPr/>
        </p:nvSpPr>
        <p:spPr>
          <a:xfrm>
            <a:off x="429375" y="1769400"/>
            <a:ext cx="3668100" cy="27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JUEGO DE LOS NÚMEROS:</a:t>
            </a:r>
            <a:endParaRPr sz="19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"/>
              <a:buAutoNum type="arabicPeriod"/>
            </a:pPr>
            <a:r>
              <a:rPr lang="es" sz="19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Ordenar de menor a mayor.</a:t>
            </a:r>
            <a:endParaRPr sz="19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3650" y="1815375"/>
            <a:ext cx="4649949" cy="26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4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78" name="Google Shape;278;p34"/>
          <p:cNvSpPr/>
          <p:nvPr/>
        </p:nvSpPr>
        <p:spPr>
          <a:xfrm>
            <a:off x="121400" y="847550"/>
            <a:ext cx="42267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4"/>
          <p:cNvSpPr txBox="1">
            <a:spLocks noGrp="1"/>
          </p:cNvSpPr>
          <p:nvPr>
            <p:ph type="body" idx="1"/>
          </p:nvPr>
        </p:nvSpPr>
        <p:spPr>
          <a:xfrm>
            <a:off x="429375" y="847400"/>
            <a:ext cx="371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Los números del 1 al 20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" name="Google Shape;280;p34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1" name="Google Shape;281;p34"/>
          <p:cNvSpPr txBox="1"/>
          <p:nvPr/>
        </p:nvSpPr>
        <p:spPr>
          <a:xfrm>
            <a:off x="499700" y="46510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82" name="Google Shape;28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4"/>
          <p:cNvSpPr txBox="1"/>
          <p:nvPr/>
        </p:nvSpPr>
        <p:spPr>
          <a:xfrm>
            <a:off x="429375" y="1769400"/>
            <a:ext cx="3668100" cy="27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JUEGO DE LOS NÚMEROS:</a:t>
            </a:r>
            <a:endParaRPr sz="19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"/>
              <a:buAutoNum type="arabicPeriod"/>
            </a:pPr>
            <a:r>
              <a:rPr lang="es" sz="1900" strike="sngStrik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Ordenar de menor a mayor los números.</a:t>
            </a:r>
            <a:endParaRPr sz="1900" strike="sngStrike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"/>
              <a:buAutoNum type="arabicPeriod"/>
            </a:pPr>
            <a:r>
              <a:rPr lang="es" sz="19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Pares a un lado e impares a otro</a:t>
            </a:r>
            <a:endParaRPr sz="19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3650" y="1815375"/>
            <a:ext cx="4649949" cy="26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5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90" name="Google Shape;290;p35"/>
          <p:cNvSpPr/>
          <p:nvPr/>
        </p:nvSpPr>
        <p:spPr>
          <a:xfrm>
            <a:off x="121400" y="847550"/>
            <a:ext cx="42267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5"/>
          <p:cNvSpPr txBox="1">
            <a:spLocks noGrp="1"/>
          </p:cNvSpPr>
          <p:nvPr>
            <p:ph type="body" idx="1"/>
          </p:nvPr>
        </p:nvSpPr>
        <p:spPr>
          <a:xfrm>
            <a:off x="429375" y="847400"/>
            <a:ext cx="371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Los números del 1 al 20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2" name="Google Shape;292;p35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93" name="Google Shape;293;p35"/>
          <p:cNvSpPr txBox="1"/>
          <p:nvPr/>
        </p:nvSpPr>
        <p:spPr>
          <a:xfrm>
            <a:off x="499700" y="46510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94" name="Google Shape;29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5"/>
          <p:cNvSpPr txBox="1"/>
          <p:nvPr/>
        </p:nvSpPr>
        <p:spPr>
          <a:xfrm>
            <a:off x="429375" y="1769400"/>
            <a:ext cx="3668100" cy="27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JUEGO DE LOS NÚMEROS:</a:t>
            </a:r>
            <a:endParaRPr sz="19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"/>
              <a:buAutoNum type="arabicPeriod"/>
            </a:pPr>
            <a:r>
              <a:rPr lang="es" sz="1900" strike="sngStrik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Ordenar de menor a mayor los números.</a:t>
            </a:r>
            <a:endParaRPr sz="1900" strike="sngStrike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"/>
              <a:buAutoNum type="arabicPeriod"/>
            </a:pPr>
            <a:r>
              <a:rPr lang="es" sz="1900" strike="sngStrike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Pares a un lado e impares a otro</a:t>
            </a:r>
            <a:endParaRPr sz="1900" strike="sngStrike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omfortaa"/>
              <a:buAutoNum type="arabicPeriod"/>
            </a:pPr>
            <a:r>
              <a:rPr lang="es" sz="19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Múltiplos de...</a:t>
            </a:r>
            <a:endParaRPr sz="19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4687" y="3552675"/>
            <a:ext cx="1514623" cy="1514623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6"/>
          <p:cNvSpPr txBox="1"/>
          <p:nvPr/>
        </p:nvSpPr>
        <p:spPr>
          <a:xfrm>
            <a:off x="551100" y="1916175"/>
            <a:ext cx="80418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 sz="4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700" u="sng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6700" u="sng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02" name="Google Shape;302;p36"/>
          <p:cNvSpPr txBox="1"/>
          <p:nvPr/>
        </p:nvSpPr>
        <p:spPr>
          <a:xfrm>
            <a:off x="949800" y="2682775"/>
            <a:ext cx="72444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-Señora López-</a:t>
            </a:r>
            <a:endParaRPr sz="24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7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08" name="Google Shape;308;p37"/>
          <p:cNvSpPr txBox="1"/>
          <p:nvPr/>
        </p:nvSpPr>
        <p:spPr>
          <a:xfrm>
            <a:off x="429375" y="1693200"/>
            <a:ext cx="7160100" cy="27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 dirty="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2400" u="sng" dirty="0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3"/>
              </a:rPr>
              <a:t>Quizlet Numbers 1 to 20</a:t>
            </a:r>
            <a:endParaRPr sz="2400" dirty="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dirty="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dirty="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900" dirty="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09" name="Google Shape;309;p37"/>
          <p:cNvSpPr/>
          <p:nvPr/>
        </p:nvSpPr>
        <p:spPr>
          <a:xfrm>
            <a:off x="121400" y="923750"/>
            <a:ext cx="18531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7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154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En clase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1" name="Google Shape;311;p37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2" name="Google Shape;312;p37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13" name="Google Shape;31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8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9" name="Google Shape;319;p38"/>
          <p:cNvSpPr txBox="1"/>
          <p:nvPr/>
        </p:nvSpPr>
        <p:spPr>
          <a:xfrm>
            <a:off x="429375" y="1693200"/>
            <a:ext cx="7160100" cy="27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30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Activity with numbers:</a:t>
            </a:r>
            <a:endParaRPr sz="330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omfortaa"/>
              <a:buAutoNum type="arabicPeriod"/>
            </a:pPr>
            <a:r>
              <a:rPr lang="es" sz="24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Go to GoFormative</a:t>
            </a:r>
            <a:endParaRPr sz="24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omfortaa"/>
              <a:buAutoNum type="arabicPeriod"/>
            </a:pPr>
            <a:r>
              <a:rPr lang="es" sz="24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Complete Los números del 1 al 10 and submit.</a:t>
            </a:r>
            <a:endParaRPr sz="24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9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20" name="Google Shape;320;p38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21" name="Google Shape;321;p38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22" name="Google Shape;32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8"/>
          <p:cNvSpPr/>
          <p:nvPr/>
        </p:nvSpPr>
        <p:spPr>
          <a:xfrm>
            <a:off x="121400" y="923750"/>
            <a:ext cx="18531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8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154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En clase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9"/>
          <p:cNvSpPr txBox="1"/>
          <p:nvPr/>
        </p:nvSpPr>
        <p:spPr>
          <a:xfrm>
            <a:off x="807875" y="2364925"/>
            <a:ext cx="800400" cy="604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veinte</a:t>
            </a:r>
            <a:endParaRPr sz="250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30" name="Google Shape;330;p39"/>
          <p:cNvSpPr txBox="1"/>
          <p:nvPr/>
        </p:nvSpPr>
        <p:spPr>
          <a:xfrm>
            <a:off x="4557625" y="2269650"/>
            <a:ext cx="800400" cy="604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dos</a:t>
            </a:r>
            <a:endParaRPr sz="250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31" name="Google Shape;331;p39"/>
          <p:cNvSpPr txBox="1"/>
          <p:nvPr/>
        </p:nvSpPr>
        <p:spPr>
          <a:xfrm>
            <a:off x="4345825" y="1555175"/>
            <a:ext cx="1224000" cy="604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diecinueve</a:t>
            </a:r>
            <a:endParaRPr sz="250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32" name="Google Shape;332;p39"/>
          <p:cNvSpPr txBox="1"/>
          <p:nvPr/>
        </p:nvSpPr>
        <p:spPr>
          <a:xfrm>
            <a:off x="8139375" y="2903050"/>
            <a:ext cx="800400" cy="604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uno</a:t>
            </a:r>
            <a:endParaRPr sz="250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33" name="Google Shape;333;p39"/>
          <p:cNvSpPr txBox="1"/>
          <p:nvPr/>
        </p:nvSpPr>
        <p:spPr>
          <a:xfrm>
            <a:off x="2716650" y="2269650"/>
            <a:ext cx="800400" cy="604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tres</a:t>
            </a:r>
            <a:endParaRPr sz="250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34" name="Google Shape;334;p39"/>
          <p:cNvSpPr txBox="1"/>
          <p:nvPr/>
        </p:nvSpPr>
        <p:spPr>
          <a:xfrm>
            <a:off x="6280525" y="2903050"/>
            <a:ext cx="940200" cy="604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cuatro</a:t>
            </a:r>
            <a:endParaRPr sz="250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35" name="Google Shape;335;p39"/>
          <p:cNvSpPr txBox="1"/>
          <p:nvPr/>
        </p:nvSpPr>
        <p:spPr>
          <a:xfrm>
            <a:off x="7999575" y="2269650"/>
            <a:ext cx="940200" cy="604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cinco</a:t>
            </a:r>
            <a:endParaRPr sz="250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36" name="Google Shape;336;p39"/>
          <p:cNvSpPr txBox="1"/>
          <p:nvPr/>
        </p:nvSpPr>
        <p:spPr>
          <a:xfrm>
            <a:off x="2646750" y="2903050"/>
            <a:ext cx="940200" cy="604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seis</a:t>
            </a:r>
            <a:endParaRPr sz="250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37" name="Google Shape;337;p39"/>
          <p:cNvSpPr txBox="1"/>
          <p:nvPr/>
        </p:nvSpPr>
        <p:spPr>
          <a:xfrm>
            <a:off x="4417813" y="950963"/>
            <a:ext cx="940200" cy="604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siete</a:t>
            </a:r>
            <a:endParaRPr sz="250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38" name="Google Shape;338;p39"/>
          <p:cNvSpPr txBox="1"/>
          <p:nvPr/>
        </p:nvSpPr>
        <p:spPr>
          <a:xfrm>
            <a:off x="4571988" y="2866750"/>
            <a:ext cx="940200" cy="604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ocho</a:t>
            </a:r>
            <a:endParaRPr sz="250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39" name="Google Shape;339;p39"/>
          <p:cNvSpPr txBox="1"/>
          <p:nvPr/>
        </p:nvSpPr>
        <p:spPr>
          <a:xfrm>
            <a:off x="2576850" y="1641463"/>
            <a:ext cx="940200" cy="604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nueve</a:t>
            </a:r>
            <a:endParaRPr sz="250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40" name="Google Shape;340;p39"/>
          <p:cNvSpPr txBox="1"/>
          <p:nvPr/>
        </p:nvSpPr>
        <p:spPr>
          <a:xfrm>
            <a:off x="737975" y="1013275"/>
            <a:ext cx="940200" cy="604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diez</a:t>
            </a:r>
            <a:endParaRPr sz="250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41" name="Google Shape;341;p39"/>
          <p:cNvSpPr txBox="1"/>
          <p:nvPr/>
        </p:nvSpPr>
        <p:spPr>
          <a:xfrm>
            <a:off x="807875" y="1689100"/>
            <a:ext cx="940200" cy="604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once</a:t>
            </a:r>
            <a:endParaRPr sz="250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42" name="Google Shape;342;p39"/>
          <p:cNvSpPr txBox="1"/>
          <p:nvPr/>
        </p:nvSpPr>
        <p:spPr>
          <a:xfrm>
            <a:off x="2646750" y="1013275"/>
            <a:ext cx="940200" cy="604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doce</a:t>
            </a:r>
            <a:endParaRPr sz="250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43" name="Google Shape;343;p39"/>
          <p:cNvSpPr txBox="1"/>
          <p:nvPr/>
        </p:nvSpPr>
        <p:spPr>
          <a:xfrm>
            <a:off x="807875" y="2866750"/>
            <a:ext cx="940200" cy="604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trece</a:t>
            </a:r>
            <a:endParaRPr sz="250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44" name="Google Shape;344;p39"/>
          <p:cNvSpPr txBox="1"/>
          <p:nvPr/>
        </p:nvSpPr>
        <p:spPr>
          <a:xfrm>
            <a:off x="6089125" y="2269650"/>
            <a:ext cx="1323000" cy="604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catorce</a:t>
            </a:r>
            <a:endParaRPr sz="250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45" name="Google Shape;345;p39"/>
          <p:cNvSpPr txBox="1"/>
          <p:nvPr/>
        </p:nvSpPr>
        <p:spPr>
          <a:xfrm>
            <a:off x="6170050" y="1617475"/>
            <a:ext cx="940200" cy="604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quince</a:t>
            </a:r>
            <a:endParaRPr sz="250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46" name="Google Shape;346;p39"/>
          <p:cNvSpPr txBox="1"/>
          <p:nvPr/>
        </p:nvSpPr>
        <p:spPr>
          <a:xfrm>
            <a:off x="7917075" y="1555175"/>
            <a:ext cx="1105200" cy="604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dieciséis</a:t>
            </a:r>
            <a:endParaRPr sz="250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47" name="Google Shape;347;p39"/>
          <p:cNvSpPr txBox="1"/>
          <p:nvPr/>
        </p:nvSpPr>
        <p:spPr>
          <a:xfrm>
            <a:off x="6170050" y="965300"/>
            <a:ext cx="1224000" cy="604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dieciocho</a:t>
            </a:r>
            <a:endParaRPr sz="250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48" name="Google Shape;348;p39"/>
          <p:cNvSpPr txBox="1"/>
          <p:nvPr/>
        </p:nvSpPr>
        <p:spPr>
          <a:xfrm>
            <a:off x="7933875" y="950975"/>
            <a:ext cx="1224000" cy="6042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diecisiete</a:t>
            </a:r>
            <a:endParaRPr sz="250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8ABF375-C815-986D-A33D-5A88C383913A}"/>
                  </a:ext>
                </a:extLst>
              </p14:cNvPr>
              <p14:cNvContentPartPr/>
              <p14:nvPr/>
            </p14:nvContentPartPr>
            <p14:xfrm>
              <a:off x="2395080" y="140472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8ABF375-C815-986D-A33D-5A88C383913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85720" y="139536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0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4" name="Google Shape;354;p40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55" name="Google Shape;35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0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57" name="Google Shape;357;p40"/>
          <p:cNvSpPr txBox="1"/>
          <p:nvPr/>
        </p:nvSpPr>
        <p:spPr>
          <a:xfrm>
            <a:off x="912150" y="1769400"/>
            <a:ext cx="7198800" cy="12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dk2"/>
                </a:solidFill>
              </a:rPr>
              <a:t>Cuando escuches tu nombre:</a:t>
            </a:r>
            <a:endParaRPr sz="20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marL="22860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levanta la mano </a:t>
            </a:r>
            <a:endParaRPr sz="1800">
              <a:solidFill>
                <a:schemeClr val="dk2"/>
              </a:solidFill>
            </a:endParaRPr>
          </a:p>
          <a:p>
            <a:pPr marL="22860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22860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dí “Sí” o “Presente”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58" name="Google Shape;358;p40"/>
          <p:cNvSpPr/>
          <p:nvPr/>
        </p:nvSpPr>
        <p:spPr>
          <a:xfrm>
            <a:off x="121400" y="923750"/>
            <a:ext cx="22434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40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233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Pasar lista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0" name="Google Shape;360;p40"/>
          <p:cNvPicPr preferRelativeResize="0"/>
          <p:nvPr/>
        </p:nvPicPr>
        <p:blipFill rotWithShape="1">
          <a:blip r:embed="rId4">
            <a:alphaModFix/>
          </a:blip>
          <a:srcRect l="17343" t="5908" r="23544" b="8701"/>
          <a:stretch/>
        </p:blipFill>
        <p:spPr>
          <a:xfrm flipH="1">
            <a:off x="2263992" y="2169900"/>
            <a:ext cx="438658" cy="4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8050" y="2992800"/>
            <a:ext cx="505349" cy="50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 rotWithShape="1">
          <a:blip r:embed="rId6">
            <a:alphaModFix/>
          </a:blip>
          <a:srcRect r="50000" b="7080"/>
          <a:stretch/>
        </p:blipFill>
        <p:spPr>
          <a:xfrm>
            <a:off x="2965550" y="3845825"/>
            <a:ext cx="505350" cy="480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1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8" name="Google Shape;368;p41"/>
          <p:cNvSpPr txBox="1"/>
          <p:nvPr/>
        </p:nvSpPr>
        <p:spPr>
          <a:xfrm>
            <a:off x="912150" y="1769400"/>
            <a:ext cx="7198800" cy="12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 ...es importante: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2286000" lvl="0" indent="-3619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omfortaa"/>
              <a:buAutoNum type="arabicPeriod"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ESCUCHAR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	a la maestra.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2286000" lvl="0" indent="-3619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omfortaa"/>
              <a:buAutoNum type="arabicPeriod"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 MIRAR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9" name="Google Shape;369;p41"/>
          <p:cNvSpPr/>
          <p:nvPr/>
        </p:nvSpPr>
        <p:spPr>
          <a:xfrm>
            <a:off x="121400" y="923750"/>
            <a:ext cx="42873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41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386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En la clase de español...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1" name="Google Shape;371;p41"/>
          <p:cNvPicPr preferRelativeResize="0"/>
          <p:nvPr/>
        </p:nvPicPr>
        <p:blipFill rotWithShape="1">
          <a:blip r:embed="rId3">
            <a:alphaModFix/>
          </a:blip>
          <a:srcRect l="17343" t="5908" r="23544" b="8701"/>
          <a:stretch/>
        </p:blipFill>
        <p:spPr>
          <a:xfrm flipH="1">
            <a:off x="5034629" y="2105425"/>
            <a:ext cx="760927" cy="732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1"/>
          <p:cNvPicPr preferRelativeResize="0"/>
          <p:nvPr/>
        </p:nvPicPr>
        <p:blipFill rotWithShape="1">
          <a:blip r:embed="rId4">
            <a:alphaModFix/>
          </a:blip>
          <a:srcRect t="16579" b="15166"/>
          <a:stretch/>
        </p:blipFill>
        <p:spPr>
          <a:xfrm>
            <a:off x="4374275" y="3477638"/>
            <a:ext cx="897275" cy="612401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41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4" name="Google Shape;374;p41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75" name="Google Shape;375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429375" y="1769400"/>
            <a:ext cx="4653900" cy="27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30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Él se llama Pau Gasol Sáez.</a:t>
            </a:r>
            <a:endParaRPr sz="330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9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Nombre: </a:t>
            </a:r>
            <a:endParaRPr sz="19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Apellidos:</a:t>
            </a:r>
            <a:endParaRPr sz="19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9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4" name="Google Shape;74;p15"/>
          <p:cNvSpPr/>
          <p:nvPr/>
        </p:nvSpPr>
        <p:spPr>
          <a:xfrm>
            <a:off x="121400" y="923750"/>
            <a:ext cx="32364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303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¿Cómo se llama?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 rotWithShape="1">
          <a:blip r:embed="rId4">
            <a:alphaModFix/>
          </a:blip>
          <a:srcRect l="12628" r="13689"/>
          <a:stretch/>
        </p:blipFill>
        <p:spPr>
          <a:xfrm>
            <a:off x="5083225" y="1496300"/>
            <a:ext cx="3781074" cy="288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4687" y="3552675"/>
            <a:ext cx="1514623" cy="1514623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2"/>
          <p:cNvSpPr txBox="1"/>
          <p:nvPr/>
        </p:nvSpPr>
        <p:spPr>
          <a:xfrm>
            <a:off x="551100" y="1916175"/>
            <a:ext cx="80418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 sz="4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700" u="sng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6700" u="sng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2" name="Google Shape;382;p42"/>
          <p:cNvSpPr txBox="1"/>
          <p:nvPr/>
        </p:nvSpPr>
        <p:spPr>
          <a:xfrm>
            <a:off x="949800" y="2682775"/>
            <a:ext cx="72444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-Señora López-</a:t>
            </a:r>
            <a:endParaRPr sz="24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3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8" name="Google Shape;388;p43"/>
          <p:cNvSpPr txBox="1"/>
          <p:nvPr/>
        </p:nvSpPr>
        <p:spPr>
          <a:xfrm>
            <a:off x="912150" y="1496300"/>
            <a:ext cx="7198800" cy="24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*¿Cuántos años tienes?</a:t>
            </a: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  - (How old are you?)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Tengo ____ años.</a:t>
            </a: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 - (I am ____ years old.)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*¿Cuántos años tiene? -</a:t>
            </a: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 (How old is he/she?)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Tiene ____ años. </a:t>
            </a: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- (He/She is ____ years old.)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Edad</a:t>
            </a: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 (age)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9" name="Google Shape;389;p43"/>
          <p:cNvSpPr/>
          <p:nvPr/>
        </p:nvSpPr>
        <p:spPr>
          <a:xfrm>
            <a:off x="121400" y="923750"/>
            <a:ext cx="24030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43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209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Toma nota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1" name="Google Shape;391;p43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2" name="Google Shape;392;p43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93" name="Google Shape;39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4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9" name="Google Shape;399;p44"/>
          <p:cNvSpPr/>
          <p:nvPr/>
        </p:nvSpPr>
        <p:spPr>
          <a:xfrm>
            <a:off x="121400" y="923750"/>
            <a:ext cx="24030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44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209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Hablamos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1" name="Google Shape;401;p44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2" name="Google Shape;402;p44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03" name="Google Shape;40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136" y="1706738"/>
            <a:ext cx="1457526" cy="1766076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4"/>
          <p:cNvSpPr txBox="1"/>
          <p:nvPr/>
        </p:nvSpPr>
        <p:spPr>
          <a:xfrm>
            <a:off x="557525" y="1466200"/>
            <a:ext cx="4857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latin typeface="Comfortaa"/>
                <a:ea typeface="Comfortaa"/>
                <a:cs typeface="Comfortaa"/>
                <a:sym typeface="Comfortaa"/>
              </a:rPr>
              <a:t>1</a:t>
            </a:r>
            <a:endParaRPr sz="30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06" name="Google Shape;40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58925" y="2429513"/>
            <a:ext cx="1400825" cy="199692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4"/>
          <p:cNvSpPr txBox="1"/>
          <p:nvPr/>
        </p:nvSpPr>
        <p:spPr>
          <a:xfrm>
            <a:off x="2158925" y="2429513"/>
            <a:ext cx="4857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latin typeface="Comfortaa"/>
                <a:ea typeface="Comfortaa"/>
                <a:cs typeface="Comfortaa"/>
                <a:sym typeface="Comfortaa"/>
              </a:rPr>
              <a:t>2</a:t>
            </a:r>
            <a:endParaRPr sz="30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08" name="Google Shape;408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8051" y="1083500"/>
            <a:ext cx="1976076" cy="1482051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4"/>
          <p:cNvSpPr txBox="1"/>
          <p:nvPr/>
        </p:nvSpPr>
        <p:spPr>
          <a:xfrm>
            <a:off x="3838050" y="1623025"/>
            <a:ext cx="4857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latin typeface="Comfortaa"/>
                <a:ea typeface="Comfortaa"/>
                <a:cs typeface="Comfortaa"/>
                <a:sym typeface="Comfortaa"/>
              </a:rPr>
              <a:t>3</a:t>
            </a:r>
            <a:endParaRPr sz="30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10" name="Google Shape;410;p44"/>
          <p:cNvPicPr preferRelativeResize="0"/>
          <p:nvPr/>
        </p:nvPicPr>
        <p:blipFill rotWithShape="1">
          <a:blip r:embed="rId7">
            <a:alphaModFix/>
          </a:blip>
          <a:srcRect b="13194"/>
          <a:stretch/>
        </p:blipFill>
        <p:spPr>
          <a:xfrm>
            <a:off x="4347775" y="2671825"/>
            <a:ext cx="1400824" cy="18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44"/>
          <p:cNvSpPr txBox="1"/>
          <p:nvPr/>
        </p:nvSpPr>
        <p:spPr>
          <a:xfrm>
            <a:off x="3862088" y="2671825"/>
            <a:ext cx="4857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latin typeface="Comfortaa"/>
                <a:ea typeface="Comfortaa"/>
                <a:cs typeface="Comfortaa"/>
                <a:sym typeface="Comfortaa"/>
              </a:rPr>
              <a:t>4</a:t>
            </a:r>
            <a:endParaRPr sz="30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12" name="Google Shape;412;p44"/>
          <p:cNvPicPr preferRelativeResize="0"/>
          <p:nvPr/>
        </p:nvPicPr>
        <p:blipFill rotWithShape="1">
          <a:blip r:embed="rId8">
            <a:alphaModFix/>
          </a:blip>
          <a:srcRect l="36137" t="4337" r="33880" b="55688"/>
          <a:stretch/>
        </p:blipFill>
        <p:spPr>
          <a:xfrm>
            <a:off x="6366425" y="852850"/>
            <a:ext cx="1457526" cy="1943338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44"/>
          <p:cNvSpPr txBox="1"/>
          <p:nvPr/>
        </p:nvSpPr>
        <p:spPr>
          <a:xfrm>
            <a:off x="6039700" y="707500"/>
            <a:ext cx="4857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latin typeface="Comfortaa"/>
                <a:ea typeface="Comfortaa"/>
                <a:cs typeface="Comfortaa"/>
                <a:sym typeface="Comfortaa"/>
              </a:rPr>
              <a:t>5</a:t>
            </a:r>
            <a:endParaRPr sz="30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14" name="Google Shape;414;p44"/>
          <p:cNvPicPr preferRelativeResize="0"/>
          <p:nvPr/>
        </p:nvPicPr>
        <p:blipFill rotWithShape="1">
          <a:blip r:embed="rId9">
            <a:alphaModFix/>
          </a:blip>
          <a:srcRect l="13029" t="5873" r="16078"/>
          <a:stretch/>
        </p:blipFill>
        <p:spPr>
          <a:xfrm>
            <a:off x="6728075" y="3120650"/>
            <a:ext cx="1400824" cy="1860076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4"/>
          <p:cNvSpPr txBox="1"/>
          <p:nvPr/>
        </p:nvSpPr>
        <p:spPr>
          <a:xfrm>
            <a:off x="6329350" y="3161900"/>
            <a:ext cx="4857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latin typeface="Comfortaa"/>
                <a:ea typeface="Comfortaa"/>
                <a:cs typeface="Comfortaa"/>
                <a:sym typeface="Comfortaa"/>
              </a:rPr>
              <a:t>6</a:t>
            </a:r>
            <a:endParaRPr sz="3000" b="1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6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32" name="Google Shape;432;p46"/>
          <p:cNvSpPr txBox="1"/>
          <p:nvPr/>
        </p:nvSpPr>
        <p:spPr>
          <a:xfrm>
            <a:off x="912150" y="1769400"/>
            <a:ext cx="7198800" cy="15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omfortaa"/>
              <a:buAutoNum type="arabicPeriod"/>
            </a:pPr>
            <a:r>
              <a:rPr lang="es" sz="17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Think of a person younger than 20. </a:t>
            </a:r>
            <a:endParaRPr sz="17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omfortaa"/>
              <a:buAutoNum type="arabicPeriod"/>
            </a:pPr>
            <a:r>
              <a:rPr lang="es" sz="17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In Spanish, write in complete sentences: their name, age and origin.</a:t>
            </a:r>
            <a:endParaRPr sz="17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omfortaa"/>
              <a:buAutoNum type="arabicPeriod"/>
            </a:pPr>
            <a:r>
              <a:rPr lang="es" sz="17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Write this short paragraph on page 103 in your notebook.</a:t>
            </a:r>
            <a:endParaRPr sz="17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omfortaa"/>
              <a:buAutoNum type="arabicPeriod"/>
            </a:pPr>
            <a:r>
              <a:rPr lang="es" sz="17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Type the paragraph in the Word document attached to this week’s assignment.</a:t>
            </a:r>
            <a:endParaRPr sz="17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33" name="Google Shape;433;p46"/>
          <p:cNvSpPr/>
          <p:nvPr/>
        </p:nvSpPr>
        <p:spPr>
          <a:xfrm>
            <a:off x="121400" y="923750"/>
            <a:ext cx="19917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46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15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Práctica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5" name="Google Shape;435;p46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36" name="Google Shape;436;p46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37" name="Google Shape;43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59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77" name="Google Shape;577;p59"/>
          <p:cNvSpPr txBox="1"/>
          <p:nvPr/>
        </p:nvSpPr>
        <p:spPr>
          <a:xfrm>
            <a:off x="912150" y="1769400"/>
            <a:ext cx="7198800" cy="26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rgbClr val="1C4587"/>
                </a:solidFill>
                <a:latin typeface="Comfortaa"/>
                <a:ea typeface="Comfortaa"/>
                <a:cs typeface="Comfortaa"/>
                <a:sym typeface="Comfortaa"/>
              </a:rPr>
              <a:t>¿De dónde eres?  - Where are you from?</a:t>
            </a:r>
            <a:endParaRPr sz="2100">
              <a:solidFill>
                <a:srgbClr val="1C4587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rgbClr val="1C4587"/>
                </a:solidFill>
                <a:latin typeface="Comfortaa"/>
                <a:ea typeface="Comfortaa"/>
                <a:cs typeface="Comfortaa"/>
                <a:sym typeface="Comfortaa"/>
              </a:rPr>
              <a:t>Soy de… (country) - I am from...</a:t>
            </a:r>
            <a:endParaRPr sz="2100">
              <a:solidFill>
                <a:srgbClr val="1C4587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¿De dónde es él / ella? - Where is he/she from?</a:t>
            </a:r>
            <a:endParaRPr sz="2100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Él / Ella es de… (country) - He/She is from...</a:t>
            </a:r>
            <a:endParaRPr sz="2100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78" name="Google Shape;578;p59"/>
          <p:cNvSpPr/>
          <p:nvPr/>
        </p:nvSpPr>
        <p:spPr>
          <a:xfrm>
            <a:off x="121400" y="923750"/>
            <a:ext cx="24054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59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20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Toma nota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0" name="Google Shape;580;p59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1" name="Google Shape;581;p59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82" name="Google Shape;58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5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21" name="Google Shape;421;p45"/>
          <p:cNvSpPr txBox="1"/>
          <p:nvPr/>
        </p:nvSpPr>
        <p:spPr>
          <a:xfrm>
            <a:off x="499700" y="1769400"/>
            <a:ext cx="8367600" cy="15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mfortaa"/>
              <a:buAutoNum type="arabicPeriod"/>
            </a:pPr>
            <a:r>
              <a:rPr lang="es" sz="18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Wait for instructions</a:t>
            </a:r>
            <a:endParaRPr sz="18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mfortaa"/>
              <a:buAutoNum type="arabicPeriod"/>
            </a:pPr>
            <a:r>
              <a:rPr lang="es" sz="18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Go to GoFormative</a:t>
            </a:r>
            <a:endParaRPr sz="18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mfortaa"/>
              <a:buAutoNum type="alphaLcPeriod"/>
            </a:pPr>
            <a:r>
              <a:rPr lang="es" sz="18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make sure both warm ups for this week are done</a:t>
            </a:r>
            <a:endParaRPr sz="18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mfortaa"/>
              <a:buAutoNum type="alphaLcPeriod"/>
            </a:pPr>
            <a:r>
              <a:rPr lang="es" sz="18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complete the assignment called “Personal Information - Name and age”</a:t>
            </a:r>
            <a:endParaRPr sz="18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mfortaa"/>
              <a:buAutoNum type="arabicPeriod"/>
            </a:pPr>
            <a:r>
              <a:rPr lang="es" sz="18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If we have time, Quizlet Live </a:t>
            </a:r>
            <a:endParaRPr sz="18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22" name="Google Shape;422;p45"/>
          <p:cNvSpPr/>
          <p:nvPr/>
        </p:nvSpPr>
        <p:spPr>
          <a:xfrm>
            <a:off x="121400" y="923750"/>
            <a:ext cx="19917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45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15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Today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4" name="Google Shape;424;p45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25" name="Google Shape;425;p45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26" name="Google Shape;42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43" name="Google Shape;443;p47"/>
          <p:cNvSpPr txBox="1"/>
          <p:nvPr/>
        </p:nvSpPr>
        <p:spPr>
          <a:xfrm>
            <a:off x="912150" y="1617000"/>
            <a:ext cx="7198800" cy="15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omfortaa"/>
              <a:buAutoNum type="arabicPeriod"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Go to Quizlet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omfortaa"/>
              <a:buAutoNum type="arabicPeriod"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Search mrslopezele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omfortaa"/>
              <a:buAutoNum type="arabicPeriod"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Click on any green frog icon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omfortaa"/>
              <a:buAutoNum type="arabicPeriod"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Find the list named “WGMS 5A -U3 Todo sobre mí”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omfortaa"/>
              <a:buAutoNum type="arabicPeriod"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Play Flashcards, then Match.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44" name="Google Shape;444;p47"/>
          <p:cNvSpPr/>
          <p:nvPr/>
        </p:nvSpPr>
        <p:spPr>
          <a:xfrm>
            <a:off x="121400" y="923750"/>
            <a:ext cx="40779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363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Practica el vocabulario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6" name="Google Shape;446;p47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47" name="Google Shape;447;p47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48" name="Google Shape;44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47"/>
          <p:cNvSpPr/>
          <p:nvPr/>
        </p:nvSpPr>
        <p:spPr>
          <a:xfrm>
            <a:off x="4109575" y="923825"/>
            <a:ext cx="16500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47"/>
          <p:cNvSpPr txBox="1">
            <a:spLocks noGrp="1"/>
          </p:cNvSpPr>
          <p:nvPr>
            <p:ph type="body" idx="1"/>
          </p:nvPr>
        </p:nvSpPr>
        <p:spPr>
          <a:xfrm>
            <a:off x="4417550" y="923675"/>
            <a:ext cx="117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Tarea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4687" y="3552675"/>
            <a:ext cx="1514623" cy="151462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9"/>
          <p:cNvSpPr txBox="1"/>
          <p:nvPr/>
        </p:nvSpPr>
        <p:spPr>
          <a:xfrm>
            <a:off x="551100" y="1916175"/>
            <a:ext cx="80418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 sz="4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700" u="sng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6700" u="sng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65" name="Google Shape;465;p49"/>
          <p:cNvSpPr txBox="1"/>
          <p:nvPr/>
        </p:nvSpPr>
        <p:spPr>
          <a:xfrm>
            <a:off x="949800" y="2682775"/>
            <a:ext cx="72444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-Señora López-</a:t>
            </a:r>
            <a:endParaRPr sz="24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2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00" name="Google Shape;500;p52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01" name="Google Shape;50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52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03" name="Google Shape;503;p52"/>
          <p:cNvSpPr txBox="1"/>
          <p:nvPr/>
        </p:nvSpPr>
        <p:spPr>
          <a:xfrm>
            <a:off x="912150" y="1769400"/>
            <a:ext cx="7198800" cy="12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Reading is in the plastic pocket and questions are on MsTeam.</a:t>
            </a:r>
            <a:endParaRPr sz="20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The assignment on Teams is called “F - Me llamo Ronaldo - V3”.</a:t>
            </a:r>
            <a:endParaRPr sz="20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04" name="Google Shape;504;p52"/>
          <p:cNvSpPr/>
          <p:nvPr/>
        </p:nvSpPr>
        <p:spPr>
          <a:xfrm>
            <a:off x="121400" y="923750"/>
            <a:ext cx="28191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52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233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¡Vamos a leer!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3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11" name="Google Shape;511;p53"/>
          <p:cNvSpPr txBox="1"/>
          <p:nvPr/>
        </p:nvSpPr>
        <p:spPr>
          <a:xfrm>
            <a:off x="429375" y="1617000"/>
            <a:ext cx="7897500" cy="27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30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Los países hispanos</a:t>
            </a:r>
            <a:endParaRPr sz="330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23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Complete the handout with the Spanish-speaking countries.</a:t>
            </a:r>
            <a:endParaRPr sz="23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23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If you don’t know them all, do some research.</a:t>
            </a:r>
            <a:endParaRPr sz="23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23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Color the countries when you finish.</a:t>
            </a:r>
            <a:endParaRPr sz="23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12" name="Google Shape;512;p53"/>
          <p:cNvSpPr/>
          <p:nvPr/>
        </p:nvSpPr>
        <p:spPr>
          <a:xfrm>
            <a:off x="121400" y="923750"/>
            <a:ext cx="16500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53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117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Tarea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4" name="Google Shape;514;p53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15" name="Google Shape;515;p53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16" name="Google Shape;51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429375" y="1560375"/>
            <a:ext cx="4653900" cy="295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300" dirty="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Él se llama Pau Gasol Sáez.</a:t>
            </a:r>
            <a:endParaRPr sz="3300" dirty="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lang="es" sz="1900" b="1" dirty="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900" b="1" dirty="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N</a:t>
            </a:r>
            <a:r>
              <a:rPr lang="es" sz="1900" dirty="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ombre: </a:t>
            </a:r>
            <a:r>
              <a:rPr lang="es" sz="2600" dirty="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Pau  </a:t>
            </a:r>
            <a:endParaRPr sz="2600" dirty="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900" dirty="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Apellidos:</a:t>
            </a:r>
            <a:endParaRPr sz="1900" dirty="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1900" dirty="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El </a:t>
            </a:r>
            <a:r>
              <a:rPr lang="en-US" sz="1900" dirty="0" err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numero</a:t>
            </a:r>
            <a:r>
              <a:rPr lang="en-US" sz="1900" dirty="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: dies y seis</a:t>
            </a:r>
            <a:endParaRPr sz="1900" dirty="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6" name="Google Shape;86;p16"/>
          <p:cNvSpPr/>
          <p:nvPr/>
        </p:nvSpPr>
        <p:spPr>
          <a:xfrm>
            <a:off x="121400" y="923750"/>
            <a:ext cx="27819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227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¿Quién es él?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 rotWithShape="1">
          <a:blip r:embed="rId4">
            <a:alphaModFix/>
          </a:blip>
          <a:srcRect l="12628" r="13689"/>
          <a:stretch/>
        </p:blipFill>
        <p:spPr>
          <a:xfrm>
            <a:off x="5083225" y="1496300"/>
            <a:ext cx="3781074" cy="288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4"/>
          <p:cNvSpPr txBox="1"/>
          <p:nvPr/>
        </p:nvSpPr>
        <p:spPr>
          <a:xfrm>
            <a:off x="609600" y="-44225"/>
            <a:ext cx="6573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PARA COMENZAR -1-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22" name="Google Shape;52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54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24" name="Google Shape;524;p54"/>
          <p:cNvSpPr txBox="1"/>
          <p:nvPr/>
        </p:nvSpPr>
        <p:spPr>
          <a:xfrm>
            <a:off x="300725" y="979725"/>
            <a:ext cx="7924800" cy="3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8735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mfortaa"/>
              <a:buAutoNum type="arabicPeriod"/>
            </a:pPr>
            <a:r>
              <a:rPr lang="es" sz="2500">
                <a:latin typeface="Comfortaa"/>
                <a:ea typeface="Comfortaa"/>
                <a:cs typeface="Comfortaa"/>
                <a:sym typeface="Comfortaa"/>
              </a:rPr>
              <a:t>Go to Ms Teams </a:t>
            </a:r>
            <a:endParaRPr sz="2500" b="1">
              <a:solidFill>
                <a:srgbClr val="C94D67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8735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mfortaa"/>
              <a:buAutoNum type="arabicPeriod"/>
            </a:pPr>
            <a:r>
              <a:rPr lang="es" sz="2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HW - </a:t>
            </a:r>
            <a:r>
              <a:rPr lang="es" sz="2500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4"/>
              </a:rPr>
              <a:t>Países</a:t>
            </a:r>
            <a:r>
              <a:rPr lang="es" sz="2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Hispanos Online</a:t>
            </a:r>
            <a:endParaRPr sz="2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5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30" name="Google Shape;530;p55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31" name="Google Shape;53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55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33" name="Google Shape;533;p55"/>
          <p:cNvSpPr txBox="1"/>
          <p:nvPr/>
        </p:nvSpPr>
        <p:spPr>
          <a:xfrm>
            <a:off x="912150" y="1769400"/>
            <a:ext cx="7198800" cy="12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dk2"/>
                </a:solidFill>
              </a:rPr>
              <a:t>Cuando escuches tu nombre:</a:t>
            </a:r>
            <a:endParaRPr sz="20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marL="22860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levanta la mano </a:t>
            </a:r>
            <a:endParaRPr sz="1800">
              <a:solidFill>
                <a:schemeClr val="dk2"/>
              </a:solidFill>
            </a:endParaRPr>
          </a:p>
          <a:p>
            <a:pPr marL="22860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22860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dí “Sí” o “Presente”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34" name="Google Shape;534;p55"/>
          <p:cNvSpPr/>
          <p:nvPr/>
        </p:nvSpPr>
        <p:spPr>
          <a:xfrm>
            <a:off x="121400" y="923750"/>
            <a:ext cx="22434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55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233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Pasar lista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6" name="Google Shape;536;p55"/>
          <p:cNvPicPr preferRelativeResize="0"/>
          <p:nvPr/>
        </p:nvPicPr>
        <p:blipFill rotWithShape="1">
          <a:blip r:embed="rId4">
            <a:alphaModFix/>
          </a:blip>
          <a:srcRect l="17343" t="5908" r="23544" b="8701"/>
          <a:stretch/>
        </p:blipFill>
        <p:spPr>
          <a:xfrm flipH="1">
            <a:off x="2263992" y="2169900"/>
            <a:ext cx="438658" cy="4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8050" y="2992800"/>
            <a:ext cx="505349" cy="50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55"/>
          <p:cNvPicPr preferRelativeResize="0"/>
          <p:nvPr/>
        </p:nvPicPr>
        <p:blipFill rotWithShape="1">
          <a:blip r:embed="rId6">
            <a:alphaModFix/>
          </a:blip>
          <a:srcRect r="50000" b="7080"/>
          <a:stretch/>
        </p:blipFill>
        <p:spPr>
          <a:xfrm>
            <a:off x="2965550" y="3845825"/>
            <a:ext cx="505350" cy="480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6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44" name="Google Shape;544;p56"/>
          <p:cNvSpPr txBox="1"/>
          <p:nvPr/>
        </p:nvSpPr>
        <p:spPr>
          <a:xfrm>
            <a:off x="912150" y="1769400"/>
            <a:ext cx="7198800" cy="12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 ...es importante: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2286000" lvl="0" indent="-3619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omfortaa"/>
              <a:buAutoNum type="arabicPeriod"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ESCUCHAR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	a la maestra.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2286000" lvl="0" indent="-3619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omfortaa"/>
              <a:buAutoNum type="arabicPeriod"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 MIRAR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45" name="Google Shape;545;p56"/>
          <p:cNvSpPr/>
          <p:nvPr/>
        </p:nvSpPr>
        <p:spPr>
          <a:xfrm>
            <a:off x="121400" y="923750"/>
            <a:ext cx="42873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56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386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En la clase de español...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47" name="Google Shape;547;p56"/>
          <p:cNvPicPr preferRelativeResize="0"/>
          <p:nvPr/>
        </p:nvPicPr>
        <p:blipFill rotWithShape="1">
          <a:blip r:embed="rId3">
            <a:alphaModFix/>
          </a:blip>
          <a:srcRect l="17343" t="5908" r="23544" b="8701"/>
          <a:stretch/>
        </p:blipFill>
        <p:spPr>
          <a:xfrm flipH="1">
            <a:off x="5034629" y="2105425"/>
            <a:ext cx="760927" cy="732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56"/>
          <p:cNvPicPr preferRelativeResize="0"/>
          <p:nvPr/>
        </p:nvPicPr>
        <p:blipFill rotWithShape="1">
          <a:blip r:embed="rId4">
            <a:alphaModFix/>
          </a:blip>
          <a:srcRect t="16579" b="15166"/>
          <a:stretch/>
        </p:blipFill>
        <p:spPr>
          <a:xfrm>
            <a:off x="4374275" y="3477638"/>
            <a:ext cx="897275" cy="612401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56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50" name="Google Shape;550;p56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51" name="Google Shape;551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56"/>
          <p:cNvPicPr preferRelativeResize="0"/>
          <p:nvPr/>
        </p:nvPicPr>
        <p:blipFill rotWithShape="1">
          <a:blip r:embed="rId6">
            <a:alphaModFix/>
          </a:blip>
          <a:srcRect l="6361" t="24812" r="6726" b="24590"/>
          <a:stretch/>
        </p:blipFill>
        <p:spPr>
          <a:xfrm>
            <a:off x="-644702" y="2041800"/>
            <a:ext cx="592075" cy="34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490975" y="2919974"/>
            <a:ext cx="344700" cy="3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4687" y="3552675"/>
            <a:ext cx="1514623" cy="1514623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57"/>
          <p:cNvSpPr txBox="1"/>
          <p:nvPr/>
        </p:nvSpPr>
        <p:spPr>
          <a:xfrm>
            <a:off x="551100" y="1916175"/>
            <a:ext cx="80418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 sz="4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700" u="sng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6700" u="sng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0" name="Google Shape;560;p57"/>
          <p:cNvSpPr txBox="1"/>
          <p:nvPr/>
        </p:nvSpPr>
        <p:spPr>
          <a:xfrm>
            <a:off x="949800" y="2682775"/>
            <a:ext cx="72444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-Señora López-</a:t>
            </a:r>
            <a:endParaRPr sz="24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58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6" name="Google Shape;566;p58"/>
          <p:cNvSpPr txBox="1"/>
          <p:nvPr/>
        </p:nvSpPr>
        <p:spPr>
          <a:xfrm>
            <a:off x="912150" y="1769400"/>
            <a:ext cx="7198800" cy="26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¿Cuántos países hispanohablantes hay?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¿En qué continentes están situados?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¿Has visitado algún país hispanohablante?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7" name="Google Shape;567;p58"/>
          <p:cNvSpPr/>
          <p:nvPr/>
        </p:nvSpPr>
        <p:spPr>
          <a:xfrm>
            <a:off x="121400" y="923750"/>
            <a:ext cx="31878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58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261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Sobre la tarea...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9" name="Google Shape;569;p58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70" name="Google Shape;570;p58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71" name="Google Shape;57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60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8" name="Google Shape;588;p60"/>
          <p:cNvSpPr txBox="1"/>
          <p:nvPr/>
        </p:nvSpPr>
        <p:spPr>
          <a:xfrm>
            <a:off x="912150" y="1769400"/>
            <a:ext cx="7198800" cy="26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Algunos </a:t>
            </a:r>
            <a:r>
              <a:rPr lang="es" i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(some)</a:t>
            </a: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 países hispanohablantes: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89" name="Google Shape;589;p60"/>
          <p:cNvSpPr/>
          <p:nvPr/>
        </p:nvSpPr>
        <p:spPr>
          <a:xfrm>
            <a:off x="121400" y="923750"/>
            <a:ext cx="24054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60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20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Toma nota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1" name="Google Shape;591;p60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92" name="Google Shape;592;p60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93" name="Google Shape;59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60"/>
          <p:cNvPicPr preferRelativeResize="0"/>
          <p:nvPr/>
        </p:nvPicPr>
        <p:blipFill rotWithShape="1">
          <a:blip r:embed="rId4">
            <a:alphaModFix/>
          </a:blip>
          <a:srcRect l="6361" t="24812" r="6726" b="24590"/>
          <a:stretch/>
        </p:blipFill>
        <p:spPr>
          <a:xfrm>
            <a:off x="-644702" y="2041800"/>
            <a:ext cx="592075" cy="34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90975" y="2919974"/>
            <a:ext cx="344700" cy="3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61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01" name="Google Shape;601;p61"/>
          <p:cNvSpPr txBox="1"/>
          <p:nvPr/>
        </p:nvSpPr>
        <p:spPr>
          <a:xfrm>
            <a:off x="912150" y="1769400"/>
            <a:ext cx="7198800" cy="26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Algunos </a:t>
            </a:r>
            <a:r>
              <a:rPr lang="es" i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(some)</a:t>
            </a: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 países hispanohablantes: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02" name="Google Shape;602;p61"/>
          <p:cNvSpPr/>
          <p:nvPr/>
        </p:nvSpPr>
        <p:spPr>
          <a:xfrm>
            <a:off x="121400" y="923750"/>
            <a:ext cx="24054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61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20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Toma nota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4" name="Google Shape;604;p61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05" name="Google Shape;605;p61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06" name="Google Shape;60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61"/>
          <p:cNvPicPr preferRelativeResize="0"/>
          <p:nvPr/>
        </p:nvPicPr>
        <p:blipFill rotWithShape="1">
          <a:blip r:embed="rId4">
            <a:alphaModFix/>
          </a:blip>
          <a:srcRect l="6361" t="24812" r="6726" b="24590"/>
          <a:stretch/>
        </p:blipFill>
        <p:spPr>
          <a:xfrm>
            <a:off x="-644702" y="2041800"/>
            <a:ext cx="592075" cy="34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90975" y="2919974"/>
            <a:ext cx="344700" cy="3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62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14" name="Google Shape;614;p62"/>
          <p:cNvSpPr/>
          <p:nvPr/>
        </p:nvSpPr>
        <p:spPr>
          <a:xfrm>
            <a:off x="121400" y="923750"/>
            <a:ext cx="29769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62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250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¿De dónde es?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6" name="Google Shape;616;p62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17" name="Google Shape;617;p62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18" name="Google Shape;61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62"/>
          <p:cNvPicPr preferRelativeResize="0"/>
          <p:nvPr/>
        </p:nvPicPr>
        <p:blipFill rotWithShape="1">
          <a:blip r:embed="rId4">
            <a:alphaModFix/>
          </a:blip>
          <a:srcRect l="14099" r="17289"/>
          <a:stretch/>
        </p:blipFill>
        <p:spPr>
          <a:xfrm>
            <a:off x="677148" y="2138664"/>
            <a:ext cx="1812650" cy="148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62"/>
          <p:cNvSpPr txBox="1"/>
          <p:nvPr/>
        </p:nvSpPr>
        <p:spPr>
          <a:xfrm>
            <a:off x="748700" y="3567638"/>
            <a:ext cx="17223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Shakira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Colombia</a:t>
            </a:r>
            <a:endParaRPr/>
          </a:p>
        </p:txBody>
      </p:sp>
      <p:pic>
        <p:nvPicPr>
          <p:cNvPr id="621" name="Google Shape;621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6125" y="1790350"/>
            <a:ext cx="1386750" cy="1584850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62"/>
          <p:cNvSpPr txBox="1"/>
          <p:nvPr/>
        </p:nvSpPr>
        <p:spPr>
          <a:xfrm>
            <a:off x="2728350" y="3364300"/>
            <a:ext cx="1722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Javier Bardem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España</a:t>
            </a:r>
            <a:endParaRPr/>
          </a:p>
        </p:txBody>
      </p:sp>
      <p:pic>
        <p:nvPicPr>
          <p:cNvPr id="623" name="Google Shape;623;p62"/>
          <p:cNvPicPr preferRelativeResize="0"/>
          <p:nvPr/>
        </p:nvPicPr>
        <p:blipFill rotWithShape="1">
          <a:blip r:embed="rId6">
            <a:alphaModFix/>
          </a:blip>
          <a:srcRect l="24350" r="27391"/>
          <a:stretch/>
        </p:blipFill>
        <p:spPr>
          <a:xfrm>
            <a:off x="4717450" y="879100"/>
            <a:ext cx="1513375" cy="176405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62"/>
          <p:cNvSpPr txBox="1"/>
          <p:nvPr/>
        </p:nvSpPr>
        <p:spPr>
          <a:xfrm>
            <a:off x="4613000" y="2612775"/>
            <a:ext cx="1722300" cy="7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Carlos Baute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Venezuela</a:t>
            </a:r>
            <a:endParaRPr/>
          </a:p>
        </p:txBody>
      </p:sp>
      <p:pic>
        <p:nvPicPr>
          <p:cNvPr id="625" name="Google Shape;625;p62"/>
          <p:cNvPicPr preferRelativeResize="0"/>
          <p:nvPr/>
        </p:nvPicPr>
        <p:blipFill rotWithShape="1">
          <a:blip r:embed="rId7">
            <a:alphaModFix/>
          </a:blip>
          <a:srcRect b="30541"/>
          <a:stretch/>
        </p:blipFill>
        <p:spPr>
          <a:xfrm>
            <a:off x="6815625" y="1648848"/>
            <a:ext cx="1680576" cy="1683047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62"/>
          <p:cNvSpPr txBox="1"/>
          <p:nvPr/>
        </p:nvSpPr>
        <p:spPr>
          <a:xfrm>
            <a:off x="6796425" y="3322050"/>
            <a:ext cx="17223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Ana de Armas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Cuba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63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32" name="Google Shape;632;p63"/>
          <p:cNvSpPr txBox="1"/>
          <p:nvPr/>
        </p:nvSpPr>
        <p:spPr>
          <a:xfrm>
            <a:off x="912150" y="1769400"/>
            <a:ext cx="7198800" cy="26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You are now the person in the notecard you received.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Talk to your classmates and discover their “new” identities. 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Write the information in the chart.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33" name="Google Shape;633;p63"/>
          <p:cNvSpPr/>
          <p:nvPr/>
        </p:nvSpPr>
        <p:spPr>
          <a:xfrm>
            <a:off x="121400" y="923750"/>
            <a:ext cx="24054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63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20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¡Hablamos!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5" name="Google Shape;635;p63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36" name="Google Shape;636;p63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37" name="Google Shape;63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63"/>
          <p:cNvPicPr preferRelativeResize="0"/>
          <p:nvPr/>
        </p:nvPicPr>
        <p:blipFill rotWithShape="1">
          <a:blip r:embed="rId4">
            <a:alphaModFix/>
          </a:blip>
          <a:srcRect l="6361" t="24812" r="6726" b="24590"/>
          <a:stretch/>
        </p:blipFill>
        <p:spPr>
          <a:xfrm>
            <a:off x="-644702" y="2041800"/>
            <a:ext cx="592075" cy="34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90975" y="2919974"/>
            <a:ext cx="344700" cy="3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64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45" name="Google Shape;645;p64"/>
          <p:cNvSpPr txBox="1"/>
          <p:nvPr/>
        </p:nvSpPr>
        <p:spPr>
          <a:xfrm>
            <a:off x="912150" y="1769400"/>
            <a:ext cx="7198800" cy="27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s" sz="1350">
                <a:solidFill>
                  <a:srgbClr val="252424"/>
                </a:solidFill>
                <a:latin typeface="Comfortaa"/>
                <a:ea typeface="Comfortaa"/>
                <a:cs typeface="Comfortaa"/>
                <a:sym typeface="Comfortaa"/>
              </a:rPr>
              <a:t>Writing "All about me". Use your notes from pages 6 and 7 and write two short paragraphs in page 103 in your notebook. Then, read both paragraphs to the Flipgrid called "Todo sobre mí - writing".</a:t>
            </a:r>
            <a:endParaRPr sz="1350">
              <a:solidFill>
                <a:srgbClr val="25242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314325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rgbClr val="252424"/>
              </a:buClr>
              <a:buSzPts val="1350"/>
              <a:buFont typeface="Comfortaa"/>
              <a:buChar char="○"/>
            </a:pPr>
            <a:r>
              <a:rPr lang="es" sz="1350">
                <a:solidFill>
                  <a:srgbClr val="252424"/>
                </a:solidFill>
                <a:latin typeface="Comfortaa"/>
                <a:ea typeface="Comfortaa"/>
                <a:cs typeface="Comfortaa"/>
                <a:sym typeface="Comfortaa"/>
              </a:rPr>
              <a:t>Paragraph 1: talk about your name, age and origin. </a:t>
            </a:r>
            <a:endParaRPr sz="1350">
              <a:solidFill>
                <a:srgbClr val="25242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3143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2424"/>
              </a:buClr>
              <a:buSzPts val="1350"/>
              <a:buFont typeface="Comfortaa"/>
              <a:buChar char="○"/>
            </a:pPr>
            <a:r>
              <a:rPr lang="es" sz="1350">
                <a:solidFill>
                  <a:srgbClr val="252424"/>
                </a:solidFill>
                <a:latin typeface="Comfortaa"/>
                <a:ea typeface="Comfortaa"/>
                <a:cs typeface="Comfortaa"/>
                <a:sym typeface="Comfortaa"/>
              </a:rPr>
              <a:t>Paragraph 2:  talk about the same information about one of your idols or someone in your family.</a:t>
            </a:r>
            <a:endParaRPr sz="1350">
              <a:solidFill>
                <a:srgbClr val="25242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s" sz="1350" b="1">
                <a:solidFill>
                  <a:srgbClr val="C94D67"/>
                </a:solidFill>
                <a:latin typeface="Comfortaa"/>
                <a:ea typeface="Comfortaa"/>
                <a:cs typeface="Comfortaa"/>
                <a:sym typeface="Comfortaa"/>
              </a:rPr>
              <a:t>Estados Unidos</a:t>
            </a:r>
            <a:endParaRPr sz="1350" b="1">
              <a:solidFill>
                <a:srgbClr val="C94D67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46" name="Google Shape;646;p64"/>
          <p:cNvSpPr/>
          <p:nvPr/>
        </p:nvSpPr>
        <p:spPr>
          <a:xfrm>
            <a:off x="121400" y="923750"/>
            <a:ext cx="26841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64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204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¡Escribimos!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8" name="Google Shape;648;p64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49" name="Google Shape;649;p64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50" name="Google Shape;65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7" name="Google Shape;97;p17"/>
          <p:cNvSpPr txBox="1"/>
          <p:nvPr/>
        </p:nvSpPr>
        <p:spPr>
          <a:xfrm>
            <a:off x="429375" y="1769400"/>
            <a:ext cx="4653900" cy="27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30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Él se llama Pau Gasol Sáez.</a:t>
            </a:r>
            <a:endParaRPr sz="330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Nombre: </a:t>
            </a:r>
            <a:r>
              <a:rPr lang="es" sz="260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Pau	</a:t>
            </a:r>
            <a:endParaRPr sz="260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Apellidos: </a:t>
            </a:r>
            <a:r>
              <a:rPr lang="es" sz="260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Gasol Sáez</a:t>
            </a:r>
            <a:endParaRPr sz="19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9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8" name="Google Shape;98;p17"/>
          <p:cNvSpPr/>
          <p:nvPr/>
        </p:nvSpPr>
        <p:spPr>
          <a:xfrm>
            <a:off x="121400" y="923750"/>
            <a:ext cx="27819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227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¿Quién es él?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1" name="Google Shape;101;p17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2" name="Google Shape;10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 rotWithShape="1">
          <a:blip r:embed="rId4">
            <a:alphaModFix/>
          </a:blip>
          <a:srcRect l="12628" r="13689"/>
          <a:stretch/>
        </p:blipFill>
        <p:spPr>
          <a:xfrm>
            <a:off x="5083225" y="1496300"/>
            <a:ext cx="3781074" cy="288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65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56" name="Google Shape;656;p65"/>
          <p:cNvSpPr/>
          <p:nvPr/>
        </p:nvSpPr>
        <p:spPr>
          <a:xfrm>
            <a:off x="121400" y="923750"/>
            <a:ext cx="26841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65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204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¡Escribimos!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8" name="Google Shape;658;p65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59" name="Google Shape;659;p65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60" name="Google Shape;66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65"/>
          <p:cNvSpPr txBox="1"/>
          <p:nvPr/>
        </p:nvSpPr>
        <p:spPr>
          <a:xfrm>
            <a:off x="912150" y="1388400"/>
            <a:ext cx="7198800" cy="27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s" sz="1350">
                <a:solidFill>
                  <a:srgbClr val="252424"/>
                </a:solidFill>
                <a:latin typeface="Comfortaa"/>
                <a:ea typeface="Comfortaa"/>
                <a:cs typeface="Comfortaa"/>
                <a:sym typeface="Comfortaa"/>
              </a:rPr>
              <a:t>Example:</a:t>
            </a:r>
            <a:endParaRPr sz="1350">
              <a:solidFill>
                <a:srgbClr val="25242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s" sz="1950" b="1">
                <a:solidFill>
                  <a:srgbClr val="C94D67"/>
                </a:solidFill>
                <a:latin typeface="Comfortaa"/>
                <a:ea typeface="Comfortaa"/>
                <a:cs typeface="Comfortaa"/>
                <a:sym typeface="Comfortaa"/>
              </a:rPr>
              <a:t>¡Hola! Me llamo Dunia Lopez. Tengo diez años. Soy de España.</a:t>
            </a:r>
            <a:endParaRPr sz="1950" b="1">
              <a:solidFill>
                <a:srgbClr val="C94D67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s" sz="1950" b="1">
                <a:solidFill>
                  <a:srgbClr val="C94D67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950" b="1">
              <a:solidFill>
                <a:srgbClr val="C94D67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1950" b="1">
              <a:solidFill>
                <a:srgbClr val="C94D67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66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67" name="Google Shape;667;p66"/>
          <p:cNvSpPr/>
          <p:nvPr/>
        </p:nvSpPr>
        <p:spPr>
          <a:xfrm>
            <a:off x="121400" y="923750"/>
            <a:ext cx="26841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66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204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¡Escribimos!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9" name="Google Shape;669;p66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70" name="Google Shape;670;p66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71" name="Google Shape;67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66"/>
          <p:cNvSpPr txBox="1"/>
          <p:nvPr/>
        </p:nvSpPr>
        <p:spPr>
          <a:xfrm>
            <a:off x="912150" y="1388400"/>
            <a:ext cx="7198800" cy="27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s" sz="1350">
                <a:solidFill>
                  <a:srgbClr val="252424"/>
                </a:solidFill>
                <a:latin typeface="Comfortaa"/>
                <a:ea typeface="Comfortaa"/>
                <a:cs typeface="Comfortaa"/>
                <a:sym typeface="Comfortaa"/>
              </a:rPr>
              <a:t>Example:</a:t>
            </a:r>
            <a:endParaRPr sz="1350">
              <a:solidFill>
                <a:srgbClr val="25242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s" sz="1950" b="1">
                <a:solidFill>
                  <a:srgbClr val="C94D67"/>
                </a:solidFill>
                <a:latin typeface="Comfortaa"/>
                <a:ea typeface="Comfortaa"/>
                <a:cs typeface="Comfortaa"/>
                <a:sym typeface="Comfortaa"/>
              </a:rPr>
              <a:t>¡Hola! Me llamo Dunia Lopez. Tengo diez años. Soy de España.</a:t>
            </a:r>
            <a:endParaRPr sz="1950" b="1">
              <a:solidFill>
                <a:srgbClr val="C94D67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1950" b="1">
              <a:solidFill>
                <a:srgbClr val="C94D67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67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78" name="Google Shape;678;p67"/>
          <p:cNvSpPr txBox="1"/>
          <p:nvPr/>
        </p:nvSpPr>
        <p:spPr>
          <a:xfrm>
            <a:off x="834025" y="1720175"/>
            <a:ext cx="4309500" cy="9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30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Colorea las banderas según los números.</a:t>
            </a:r>
            <a:endParaRPr sz="330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* Azul cielo - light blue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* Azul - dark blue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9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79" name="Google Shape;679;p67"/>
          <p:cNvSpPr/>
          <p:nvPr/>
        </p:nvSpPr>
        <p:spPr>
          <a:xfrm>
            <a:off x="121400" y="923750"/>
            <a:ext cx="16500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67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117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Tarea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1" name="Google Shape;681;p67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82" name="Google Shape;682;p67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83" name="Google Shape;68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125144">
            <a:off x="5394090" y="1882234"/>
            <a:ext cx="3108246" cy="1736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68"/>
          <p:cNvSpPr txBox="1"/>
          <p:nvPr/>
        </p:nvSpPr>
        <p:spPr>
          <a:xfrm>
            <a:off x="609600" y="-44225"/>
            <a:ext cx="6573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PARA COMENZAR -1-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90" name="Google Shape;69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68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92" name="Google Shape;692;p68"/>
          <p:cNvSpPr txBox="1"/>
          <p:nvPr/>
        </p:nvSpPr>
        <p:spPr>
          <a:xfrm>
            <a:off x="300725" y="979725"/>
            <a:ext cx="7924800" cy="3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8735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mfortaa"/>
              <a:buAutoNum type="arabicPeriod"/>
            </a:pPr>
            <a:r>
              <a:rPr lang="es" sz="2500">
                <a:latin typeface="Comfortaa"/>
                <a:ea typeface="Comfortaa"/>
                <a:cs typeface="Comfortaa"/>
                <a:sym typeface="Comfortaa"/>
              </a:rPr>
              <a:t>Go to Ms Teams </a:t>
            </a:r>
            <a:endParaRPr sz="2500" b="1">
              <a:solidFill>
                <a:srgbClr val="C94D67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8735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omfortaa"/>
              <a:buAutoNum type="arabicPeriod"/>
            </a:pPr>
            <a:r>
              <a:rPr lang="es" sz="2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HW - </a:t>
            </a:r>
            <a:r>
              <a:rPr lang="es" sz="2500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4"/>
              </a:rPr>
              <a:t>Banderas</a:t>
            </a:r>
            <a:r>
              <a:rPr lang="es" sz="2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de los Países Hispanohablantes Online</a:t>
            </a:r>
            <a:endParaRPr sz="2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Google Shape;697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4687" y="3552675"/>
            <a:ext cx="1514623" cy="1514623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69"/>
          <p:cNvSpPr txBox="1"/>
          <p:nvPr/>
        </p:nvSpPr>
        <p:spPr>
          <a:xfrm>
            <a:off x="551100" y="1916175"/>
            <a:ext cx="80418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 sz="4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700" u="sng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6700" u="sng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99" name="Google Shape;699;p69"/>
          <p:cNvSpPr txBox="1"/>
          <p:nvPr/>
        </p:nvSpPr>
        <p:spPr>
          <a:xfrm>
            <a:off x="949800" y="2682775"/>
            <a:ext cx="72444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-Señora López-</a:t>
            </a:r>
            <a:endParaRPr sz="24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70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05" name="Google Shape;705;p70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06" name="Google Shape;70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70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08" name="Google Shape;708;p70"/>
          <p:cNvSpPr txBox="1"/>
          <p:nvPr/>
        </p:nvSpPr>
        <p:spPr>
          <a:xfrm>
            <a:off x="912150" y="1769400"/>
            <a:ext cx="7198800" cy="12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dk2"/>
                </a:solidFill>
              </a:rPr>
              <a:t>Cuando escuches tu nombre:</a:t>
            </a:r>
            <a:endParaRPr sz="20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marL="22860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levanta la mano </a:t>
            </a:r>
            <a:endParaRPr sz="1800">
              <a:solidFill>
                <a:schemeClr val="dk2"/>
              </a:solidFill>
            </a:endParaRPr>
          </a:p>
          <a:p>
            <a:pPr marL="22860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22860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dí “Sí” o “Presente”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09" name="Google Shape;709;p70"/>
          <p:cNvSpPr/>
          <p:nvPr/>
        </p:nvSpPr>
        <p:spPr>
          <a:xfrm>
            <a:off x="121400" y="923750"/>
            <a:ext cx="22434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70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233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Pasar lista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11" name="Google Shape;711;p70"/>
          <p:cNvPicPr preferRelativeResize="0"/>
          <p:nvPr/>
        </p:nvPicPr>
        <p:blipFill rotWithShape="1">
          <a:blip r:embed="rId4">
            <a:alphaModFix/>
          </a:blip>
          <a:srcRect l="17343" t="5908" r="23544" b="8701"/>
          <a:stretch/>
        </p:blipFill>
        <p:spPr>
          <a:xfrm flipH="1">
            <a:off x="2263992" y="2169900"/>
            <a:ext cx="438658" cy="4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8050" y="2992800"/>
            <a:ext cx="505349" cy="50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70"/>
          <p:cNvPicPr preferRelativeResize="0"/>
          <p:nvPr/>
        </p:nvPicPr>
        <p:blipFill rotWithShape="1">
          <a:blip r:embed="rId6">
            <a:alphaModFix/>
          </a:blip>
          <a:srcRect r="50000" b="7080"/>
          <a:stretch/>
        </p:blipFill>
        <p:spPr>
          <a:xfrm>
            <a:off x="2965550" y="3845825"/>
            <a:ext cx="505350" cy="480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71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19" name="Google Shape;719;p71"/>
          <p:cNvSpPr txBox="1"/>
          <p:nvPr/>
        </p:nvSpPr>
        <p:spPr>
          <a:xfrm>
            <a:off x="912150" y="1769400"/>
            <a:ext cx="7198800" cy="12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 ...es importante: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2286000" lvl="0" indent="-3619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omfortaa"/>
              <a:buAutoNum type="arabicPeriod"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ESCUCHAR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	a la maestra.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2286000" lvl="0" indent="-3619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omfortaa"/>
              <a:buAutoNum type="arabicPeriod"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 MIRAR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20" name="Google Shape;720;p71"/>
          <p:cNvSpPr/>
          <p:nvPr/>
        </p:nvSpPr>
        <p:spPr>
          <a:xfrm>
            <a:off x="121400" y="923750"/>
            <a:ext cx="42873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71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386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En la clase de español...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22" name="Google Shape;722;p71"/>
          <p:cNvPicPr preferRelativeResize="0"/>
          <p:nvPr/>
        </p:nvPicPr>
        <p:blipFill rotWithShape="1">
          <a:blip r:embed="rId3">
            <a:alphaModFix/>
          </a:blip>
          <a:srcRect l="17343" t="5908" r="23544" b="8701"/>
          <a:stretch/>
        </p:blipFill>
        <p:spPr>
          <a:xfrm flipH="1">
            <a:off x="5034629" y="2105425"/>
            <a:ext cx="760927" cy="732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71"/>
          <p:cNvPicPr preferRelativeResize="0"/>
          <p:nvPr/>
        </p:nvPicPr>
        <p:blipFill rotWithShape="1">
          <a:blip r:embed="rId4">
            <a:alphaModFix/>
          </a:blip>
          <a:srcRect t="16579" b="15166"/>
          <a:stretch/>
        </p:blipFill>
        <p:spPr>
          <a:xfrm>
            <a:off x="4374275" y="3477638"/>
            <a:ext cx="897275" cy="612401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71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25" name="Google Shape;725;p71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26" name="Google Shape;726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71"/>
          <p:cNvPicPr preferRelativeResize="0"/>
          <p:nvPr/>
        </p:nvPicPr>
        <p:blipFill rotWithShape="1">
          <a:blip r:embed="rId6">
            <a:alphaModFix/>
          </a:blip>
          <a:srcRect l="6361" t="24812" r="6726" b="24590"/>
          <a:stretch/>
        </p:blipFill>
        <p:spPr>
          <a:xfrm>
            <a:off x="-644702" y="2041800"/>
            <a:ext cx="592075" cy="34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490975" y="2919974"/>
            <a:ext cx="344700" cy="3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72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34" name="Google Shape;734;p72"/>
          <p:cNvSpPr txBox="1"/>
          <p:nvPr/>
        </p:nvSpPr>
        <p:spPr>
          <a:xfrm>
            <a:off x="912150" y="1769400"/>
            <a:ext cx="7198800" cy="26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omfortaa"/>
              <a:buChar char="●"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Do you have any questions/doubts about the readings named “Me llamo Ronaldo”?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35" name="Google Shape;735;p72"/>
          <p:cNvSpPr/>
          <p:nvPr/>
        </p:nvSpPr>
        <p:spPr>
          <a:xfrm>
            <a:off x="121400" y="923750"/>
            <a:ext cx="37362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72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324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“Me llamo Ronaldo”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7" name="Google Shape;737;p72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38" name="Google Shape;738;p72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39" name="Google Shape;73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73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45" name="Google Shape;745;p73"/>
          <p:cNvSpPr txBox="1"/>
          <p:nvPr/>
        </p:nvSpPr>
        <p:spPr>
          <a:xfrm>
            <a:off x="912150" y="1769400"/>
            <a:ext cx="7198800" cy="26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“</a:t>
            </a:r>
            <a:r>
              <a:rPr lang="es" sz="2100" u="sng">
                <a:solidFill>
                  <a:srgbClr val="C94D67"/>
                </a:solid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¿Cómo te llamas</a:t>
            </a: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?”, Rockalingua.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46" name="Google Shape;746;p73"/>
          <p:cNvSpPr/>
          <p:nvPr/>
        </p:nvSpPr>
        <p:spPr>
          <a:xfrm>
            <a:off x="121400" y="923750"/>
            <a:ext cx="32415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73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278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Canción Repaso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8" name="Google Shape;748;p73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49" name="Google Shape;749;p73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50" name="Google Shape;750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74"/>
          <p:cNvSpPr txBox="1"/>
          <p:nvPr/>
        </p:nvSpPr>
        <p:spPr>
          <a:xfrm>
            <a:off x="609600" y="-44225"/>
            <a:ext cx="6573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PARA COMENZAR -1-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56" name="Google Shape;756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74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58" name="Google Shape;758;p74"/>
          <p:cNvSpPr txBox="1"/>
          <p:nvPr/>
        </p:nvSpPr>
        <p:spPr>
          <a:xfrm>
            <a:off x="300725" y="979725"/>
            <a:ext cx="7924800" cy="3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latin typeface="Comfortaa"/>
                <a:ea typeface="Comfortaa"/>
                <a:cs typeface="Comfortaa"/>
                <a:sym typeface="Comfortaa"/>
              </a:rPr>
              <a:t>Watch </a:t>
            </a:r>
            <a:r>
              <a:rPr lang="es" sz="2500" u="sng">
                <a:solidFill>
                  <a:srgbClr val="C94D67"/>
                </a:solid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r>
              <a:rPr lang="es" sz="2500">
                <a:latin typeface="Comfortaa"/>
                <a:ea typeface="Comfortaa"/>
                <a:cs typeface="Comfortaa"/>
                <a:sym typeface="Comfortaa"/>
              </a:rPr>
              <a:t> and answer the questions on Ms Teams “PC - Presentaciones”</a:t>
            </a:r>
            <a:endParaRPr sz="2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9" name="Google Shape;109;p18"/>
          <p:cNvSpPr txBox="1"/>
          <p:nvPr/>
        </p:nvSpPr>
        <p:spPr>
          <a:xfrm>
            <a:off x="429375" y="1769400"/>
            <a:ext cx="4653900" cy="27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30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Él se llama Pau Gasol Sáez.</a:t>
            </a:r>
            <a:endParaRPr sz="330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Nombre: </a:t>
            </a:r>
            <a:r>
              <a:rPr lang="es" sz="260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Pau	</a:t>
            </a:r>
            <a:r>
              <a:rPr lang="es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(Name)</a:t>
            </a:r>
            <a:endParaRPr sz="260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Apellidos: </a:t>
            </a:r>
            <a:r>
              <a:rPr lang="es" sz="260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Gasol Sáez	</a:t>
            </a:r>
            <a:r>
              <a:rPr lang="es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(Lastname)</a:t>
            </a:r>
            <a:endParaRPr sz="19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9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0" name="Google Shape;110;p18"/>
          <p:cNvSpPr/>
          <p:nvPr/>
        </p:nvSpPr>
        <p:spPr>
          <a:xfrm>
            <a:off x="121400" y="923750"/>
            <a:ext cx="27819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227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¿Quién es él?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" name="Google Shape;112;p18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3" name="Google Shape;113;p18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4" name="Google Shape;11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 rotWithShape="1">
          <a:blip r:embed="rId4">
            <a:alphaModFix/>
          </a:blip>
          <a:srcRect l="12628" r="13689"/>
          <a:stretch/>
        </p:blipFill>
        <p:spPr>
          <a:xfrm>
            <a:off x="5083225" y="1496300"/>
            <a:ext cx="3781074" cy="288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" name="Google Shape;76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4687" y="3552675"/>
            <a:ext cx="1514623" cy="1514623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75"/>
          <p:cNvSpPr txBox="1"/>
          <p:nvPr/>
        </p:nvSpPr>
        <p:spPr>
          <a:xfrm>
            <a:off x="551100" y="1916175"/>
            <a:ext cx="80418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 sz="4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700" u="sng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6700" u="sng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65" name="Google Shape;765;p75"/>
          <p:cNvSpPr txBox="1"/>
          <p:nvPr/>
        </p:nvSpPr>
        <p:spPr>
          <a:xfrm>
            <a:off x="949800" y="2682775"/>
            <a:ext cx="72444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-Señora López-</a:t>
            </a:r>
            <a:endParaRPr sz="24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76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71" name="Google Shape;771;p76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72" name="Google Shape;77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76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74" name="Google Shape;774;p76"/>
          <p:cNvSpPr txBox="1"/>
          <p:nvPr/>
        </p:nvSpPr>
        <p:spPr>
          <a:xfrm>
            <a:off x="912150" y="1769400"/>
            <a:ext cx="7198800" cy="12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dk2"/>
                </a:solidFill>
              </a:rPr>
              <a:t>Cuando escuches tu nombre:</a:t>
            </a:r>
            <a:endParaRPr sz="20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marL="22860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levanta la mano </a:t>
            </a:r>
            <a:endParaRPr sz="1800">
              <a:solidFill>
                <a:schemeClr val="dk2"/>
              </a:solidFill>
            </a:endParaRPr>
          </a:p>
          <a:p>
            <a:pPr marL="22860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22860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dí “Sí” o “Presente”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75" name="Google Shape;775;p76"/>
          <p:cNvSpPr/>
          <p:nvPr/>
        </p:nvSpPr>
        <p:spPr>
          <a:xfrm>
            <a:off x="121400" y="923750"/>
            <a:ext cx="22434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76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233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Pasar lista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77" name="Google Shape;777;p76"/>
          <p:cNvPicPr preferRelativeResize="0"/>
          <p:nvPr/>
        </p:nvPicPr>
        <p:blipFill rotWithShape="1">
          <a:blip r:embed="rId4">
            <a:alphaModFix/>
          </a:blip>
          <a:srcRect l="17343" t="5908" r="23544" b="8701"/>
          <a:stretch/>
        </p:blipFill>
        <p:spPr>
          <a:xfrm flipH="1">
            <a:off x="2263992" y="2169900"/>
            <a:ext cx="438658" cy="4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8050" y="2992800"/>
            <a:ext cx="505349" cy="50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76"/>
          <p:cNvPicPr preferRelativeResize="0"/>
          <p:nvPr/>
        </p:nvPicPr>
        <p:blipFill rotWithShape="1">
          <a:blip r:embed="rId6">
            <a:alphaModFix/>
          </a:blip>
          <a:srcRect r="50000" b="7080"/>
          <a:stretch/>
        </p:blipFill>
        <p:spPr>
          <a:xfrm>
            <a:off x="2965550" y="3845825"/>
            <a:ext cx="505350" cy="480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77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85" name="Google Shape;785;p77"/>
          <p:cNvSpPr txBox="1"/>
          <p:nvPr/>
        </p:nvSpPr>
        <p:spPr>
          <a:xfrm>
            <a:off x="912150" y="1769400"/>
            <a:ext cx="7198800" cy="12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 ...es importante: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2286000" lvl="0" indent="-3619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omfortaa"/>
              <a:buAutoNum type="arabicPeriod"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ESCUCHAR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	a la maestra.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2286000" lvl="0" indent="-3619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omfortaa"/>
              <a:buAutoNum type="arabicPeriod"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 MIRAR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86" name="Google Shape;786;p77"/>
          <p:cNvSpPr/>
          <p:nvPr/>
        </p:nvSpPr>
        <p:spPr>
          <a:xfrm>
            <a:off x="121400" y="923750"/>
            <a:ext cx="42873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77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3861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En la clase de español...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88" name="Google Shape;788;p77"/>
          <p:cNvPicPr preferRelativeResize="0"/>
          <p:nvPr/>
        </p:nvPicPr>
        <p:blipFill rotWithShape="1">
          <a:blip r:embed="rId3">
            <a:alphaModFix/>
          </a:blip>
          <a:srcRect l="17343" t="5908" r="23544" b="8701"/>
          <a:stretch/>
        </p:blipFill>
        <p:spPr>
          <a:xfrm flipH="1">
            <a:off x="5034629" y="2105425"/>
            <a:ext cx="760927" cy="732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77"/>
          <p:cNvPicPr preferRelativeResize="0"/>
          <p:nvPr/>
        </p:nvPicPr>
        <p:blipFill rotWithShape="1">
          <a:blip r:embed="rId4">
            <a:alphaModFix/>
          </a:blip>
          <a:srcRect t="16579" b="15166"/>
          <a:stretch/>
        </p:blipFill>
        <p:spPr>
          <a:xfrm>
            <a:off x="4374275" y="3477638"/>
            <a:ext cx="897275" cy="612401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77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91" name="Google Shape;791;p77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92" name="Google Shape;792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77"/>
          <p:cNvPicPr preferRelativeResize="0"/>
          <p:nvPr/>
        </p:nvPicPr>
        <p:blipFill rotWithShape="1">
          <a:blip r:embed="rId6">
            <a:alphaModFix/>
          </a:blip>
          <a:srcRect l="6361" t="24812" r="6726" b="24590"/>
          <a:stretch/>
        </p:blipFill>
        <p:spPr>
          <a:xfrm>
            <a:off x="-644702" y="2041800"/>
            <a:ext cx="592075" cy="34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490975" y="2919974"/>
            <a:ext cx="344700" cy="3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78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00" name="Google Shape;800;p78"/>
          <p:cNvSpPr txBox="1"/>
          <p:nvPr/>
        </p:nvSpPr>
        <p:spPr>
          <a:xfrm>
            <a:off x="912150" y="1769400"/>
            <a:ext cx="7198800" cy="12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 Write a paragraph introducing yourself. Your paragraph must include a greeting, your name, age and origin. Then, introduce a friend of yours.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Try not to look at your notes.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01" name="Google Shape;801;p78"/>
          <p:cNvSpPr/>
          <p:nvPr/>
        </p:nvSpPr>
        <p:spPr>
          <a:xfrm>
            <a:off x="121400" y="923750"/>
            <a:ext cx="26841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78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204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¡Escribimos!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3" name="Google Shape;803;p78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04" name="Google Shape;804;p78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05" name="Google Shape;805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78"/>
          <p:cNvPicPr preferRelativeResize="0"/>
          <p:nvPr/>
        </p:nvPicPr>
        <p:blipFill rotWithShape="1">
          <a:blip r:embed="rId4">
            <a:alphaModFix/>
          </a:blip>
          <a:srcRect l="6361" t="24812" r="6726" b="24590"/>
          <a:stretch/>
        </p:blipFill>
        <p:spPr>
          <a:xfrm>
            <a:off x="-644702" y="2041800"/>
            <a:ext cx="592075" cy="34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90975" y="2919974"/>
            <a:ext cx="344700" cy="3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79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13" name="Google Shape;813;p79"/>
          <p:cNvSpPr txBox="1"/>
          <p:nvPr/>
        </p:nvSpPr>
        <p:spPr>
          <a:xfrm>
            <a:off x="834025" y="1720175"/>
            <a:ext cx="7738500" cy="9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300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Study all we have done this unit about how to introduce yourself and others.</a:t>
            </a:r>
            <a:endParaRPr sz="3300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3300" u="sng">
                <a:solidFill>
                  <a:srgbClr val="C94D67"/>
                </a:solidFill>
                <a:latin typeface="Caveat"/>
                <a:ea typeface="Caveat"/>
                <a:cs typeface="Caveat"/>
                <a:sym typeface="Caveat"/>
              </a:rPr>
              <a:t>Test next class!</a:t>
            </a:r>
            <a:endParaRPr sz="3300" u="sng">
              <a:solidFill>
                <a:srgbClr val="C94D67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9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14" name="Google Shape;814;p79"/>
          <p:cNvSpPr/>
          <p:nvPr/>
        </p:nvSpPr>
        <p:spPr>
          <a:xfrm>
            <a:off x="121400" y="923750"/>
            <a:ext cx="16500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79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117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Tarea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6" name="Google Shape;816;p79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17" name="Google Shape;817;p79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18" name="Google Shape;818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" name="Google Shape;823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4687" y="3552675"/>
            <a:ext cx="1514623" cy="1514623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p80"/>
          <p:cNvSpPr txBox="1"/>
          <p:nvPr/>
        </p:nvSpPr>
        <p:spPr>
          <a:xfrm>
            <a:off x="551100" y="1916175"/>
            <a:ext cx="80418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 sz="4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700" u="sng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6700" u="sng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25" name="Google Shape;825;p80"/>
          <p:cNvSpPr txBox="1"/>
          <p:nvPr/>
        </p:nvSpPr>
        <p:spPr>
          <a:xfrm>
            <a:off x="949800" y="2682775"/>
            <a:ext cx="72444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-Señora López-</a:t>
            </a:r>
            <a:endParaRPr sz="24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26" name="Google Shape;826;p80"/>
          <p:cNvSpPr txBox="1"/>
          <p:nvPr/>
        </p:nvSpPr>
        <p:spPr>
          <a:xfrm rot="-900062">
            <a:off x="1709201" y="2316316"/>
            <a:ext cx="5725623" cy="1806977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C94D67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900">
                <a:latin typeface="Caveat"/>
                <a:ea typeface="Caveat"/>
                <a:cs typeface="Caveat"/>
                <a:sym typeface="Caveat"/>
              </a:rPr>
              <a:t>TEST DAY!</a:t>
            </a:r>
            <a:endParaRPr sz="99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81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32" name="Google Shape;832;p81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33" name="Google Shape;833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p81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35" name="Google Shape;835;p81"/>
          <p:cNvSpPr txBox="1"/>
          <p:nvPr/>
        </p:nvSpPr>
        <p:spPr>
          <a:xfrm>
            <a:off x="609600" y="1769400"/>
            <a:ext cx="7501200" cy="12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u="sng">
                <a:solidFill>
                  <a:schemeClr val="dk2"/>
                </a:solidFill>
              </a:rPr>
              <a:t>Online test</a:t>
            </a:r>
            <a:endParaRPr sz="2000" u="sng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dk2"/>
                </a:solidFill>
              </a:rPr>
              <a:t>Go to Ms Teams. Assignment is called “S - Todo sobre mí - Online test”.</a:t>
            </a:r>
            <a:endParaRPr sz="20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2"/>
              </a:solidFill>
            </a:endParaRPr>
          </a:p>
        </p:txBody>
      </p:sp>
      <p:sp>
        <p:nvSpPr>
          <p:cNvPr id="836" name="Google Shape;836;p81"/>
          <p:cNvSpPr/>
          <p:nvPr/>
        </p:nvSpPr>
        <p:spPr>
          <a:xfrm>
            <a:off x="121400" y="923750"/>
            <a:ext cx="39609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81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342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Examen de la unidad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82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43" name="Google Shape;843;p82"/>
          <p:cNvSpPr txBox="1"/>
          <p:nvPr/>
        </p:nvSpPr>
        <p:spPr>
          <a:xfrm>
            <a:off x="253125" y="1769400"/>
            <a:ext cx="7857900" cy="29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hermano							conduce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hacer ejercicio					rápido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cárcel								habla fuerte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caballo							cantante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persiguen						batería</a:t>
            </a:r>
            <a:endParaRPr sz="21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44" name="Google Shape;844;p82"/>
          <p:cNvSpPr/>
          <p:nvPr/>
        </p:nvSpPr>
        <p:spPr>
          <a:xfrm>
            <a:off x="76200" y="974375"/>
            <a:ext cx="89916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82"/>
          <p:cNvSpPr txBox="1">
            <a:spLocks noGrp="1"/>
          </p:cNvSpPr>
          <p:nvPr>
            <p:ph type="body" idx="1"/>
          </p:nvPr>
        </p:nvSpPr>
        <p:spPr>
          <a:xfrm>
            <a:off x="353175" y="974225"/>
            <a:ext cx="859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Vocabulario para Movie Talk 2 “Yo contigo, Tú conmigo”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6" name="Google Shape;846;p82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47" name="Google Shape;847;p82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48" name="Google Shape;848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7000" y="1609875"/>
            <a:ext cx="622125" cy="62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08653" y="2191427"/>
            <a:ext cx="475462" cy="57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7749" y="2764119"/>
            <a:ext cx="572701" cy="4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8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16358" y="3293232"/>
            <a:ext cx="475474" cy="422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8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1810327" y="3738750"/>
            <a:ext cx="417173" cy="47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82"/>
          <p:cNvPicPr preferRelativeResize="0"/>
          <p:nvPr/>
        </p:nvPicPr>
        <p:blipFill rotWithShape="1">
          <a:blip r:embed="rId9">
            <a:alphaModFix/>
          </a:blip>
          <a:srcRect l="56307"/>
          <a:stretch/>
        </p:blipFill>
        <p:spPr>
          <a:xfrm>
            <a:off x="2359119" y="3804132"/>
            <a:ext cx="180732" cy="34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8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51647" y="1680857"/>
            <a:ext cx="572699" cy="48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8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485125" y="2294807"/>
            <a:ext cx="622125" cy="414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8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366400" y="2708975"/>
            <a:ext cx="475475" cy="47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8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807650" y="3184450"/>
            <a:ext cx="475475" cy="47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8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571750" y="3738747"/>
            <a:ext cx="622125" cy="618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4687" y="3552675"/>
            <a:ext cx="1514623" cy="1514623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 txBox="1"/>
          <p:nvPr/>
        </p:nvSpPr>
        <p:spPr>
          <a:xfrm>
            <a:off x="551100" y="1916175"/>
            <a:ext cx="80418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 sz="45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700" u="sng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6700" u="sng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2" name="Google Shape;122;p19"/>
          <p:cNvSpPr txBox="1"/>
          <p:nvPr/>
        </p:nvSpPr>
        <p:spPr>
          <a:xfrm>
            <a:off x="949800" y="2682775"/>
            <a:ext cx="72444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-Señora López-</a:t>
            </a:r>
            <a:endParaRPr sz="24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8" name="Google Shape;128;p20"/>
          <p:cNvSpPr/>
          <p:nvPr/>
        </p:nvSpPr>
        <p:spPr>
          <a:xfrm>
            <a:off x="121400" y="923750"/>
            <a:ext cx="28092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250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¡Vamos a leer!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p20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dirty="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 </a:t>
            </a:r>
            <a:r>
              <a:rPr lang="es" sz="1800" dirty="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(Sra. Lopez)</a:t>
            </a:r>
            <a:endParaRPr sz="1800" dirty="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1" name="Google Shape;131;p20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7675" y="573925"/>
            <a:ext cx="4308200" cy="399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/>
          <p:nvPr/>
        </p:nvSpPr>
        <p:spPr>
          <a:xfrm>
            <a:off x="7897200" y="67575"/>
            <a:ext cx="1334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Español 1A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9" name="Google Shape;139;p21"/>
          <p:cNvSpPr/>
          <p:nvPr/>
        </p:nvSpPr>
        <p:spPr>
          <a:xfrm>
            <a:off x="121400" y="923750"/>
            <a:ext cx="2809200" cy="572700"/>
          </a:xfrm>
          <a:prstGeom prst="chevron">
            <a:avLst>
              <a:gd name="adj" fmla="val 50000"/>
            </a:avLst>
          </a:prstGeom>
          <a:noFill/>
          <a:ln w="38100" cap="flat" cmpd="sng">
            <a:solidFill>
              <a:srgbClr val="ECD5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body" idx="1"/>
          </p:nvPr>
        </p:nvSpPr>
        <p:spPr>
          <a:xfrm>
            <a:off x="429375" y="923600"/>
            <a:ext cx="250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400">
                <a:latin typeface="Montserrat"/>
                <a:ea typeface="Montserrat"/>
                <a:cs typeface="Montserrat"/>
                <a:sym typeface="Montserrat"/>
              </a:rPr>
              <a:t>¡Vamos a leer!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" name="Google Shape;141;p21"/>
          <p:cNvSpPr txBox="1">
            <a:spLocks noGrp="1"/>
          </p:cNvSpPr>
          <p:nvPr>
            <p:ph type="title"/>
          </p:nvPr>
        </p:nvSpPr>
        <p:spPr>
          <a:xfrm>
            <a:off x="609600" y="31975"/>
            <a:ext cx="657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rgbClr val="F17666"/>
                </a:solidFill>
                <a:latin typeface="Comfortaa"/>
                <a:ea typeface="Comfortaa"/>
                <a:cs typeface="Comfortaa"/>
                <a:sym typeface="Comfortaa"/>
              </a:rPr>
              <a:t>TODO SOBRE MÍ</a:t>
            </a:r>
            <a:endParaRPr sz="3000">
              <a:solidFill>
                <a:srgbClr val="F17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2" name="Google Shape;142;p21"/>
          <p:cNvSpPr txBox="1"/>
          <p:nvPr/>
        </p:nvSpPr>
        <p:spPr>
          <a:xfrm>
            <a:off x="499700" y="4574875"/>
            <a:ext cx="8072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latin typeface="Comfortaa"/>
                <a:ea typeface="Comfortaa"/>
                <a:cs typeface="Comfortaa"/>
                <a:sym typeface="Comfortaa"/>
              </a:rPr>
              <a:t>Objetivo:</a:t>
            </a:r>
            <a:r>
              <a:rPr lang="es">
                <a:latin typeface="Comfortaa"/>
                <a:ea typeface="Comfortaa"/>
                <a:cs typeface="Comfortaa"/>
                <a:sym typeface="Comfortaa"/>
              </a:rPr>
              <a:t> I can communicate information about myself.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43" name="Google Shape;14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6" y="77423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175" y="1616675"/>
            <a:ext cx="3191026" cy="295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6200" y="1655625"/>
            <a:ext cx="5257800" cy="1491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2395</Words>
  <Application>Microsoft Office PowerPoint</Application>
  <PresentationFormat>On-screen Show (16:9)</PresentationFormat>
  <Paragraphs>508</Paragraphs>
  <Slides>67</Slides>
  <Notes>67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2" baseType="lpstr">
      <vt:lpstr>Comfortaa</vt:lpstr>
      <vt:lpstr>Caveat</vt:lpstr>
      <vt:lpstr>Montserrat</vt:lpstr>
      <vt:lpstr>Arial</vt:lpstr>
      <vt:lpstr>Simple Light</vt:lpstr>
      <vt:lpstr>PowerPoint Presentation</vt:lpstr>
      <vt:lpstr>TODO SOBRE MÍ</vt:lpstr>
      <vt:lpstr>TODO SOBRE MÍ</vt:lpstr>
      <vt:lpstr>TODO SOBRE MÍ</vt:lpstr>
      <vt:lpstr>TODO SOBRE MÍ</vt:lpstr>
      <vt:lpstr>TODO SOBRE MÍ</vt:lpstr>
      <vt:lpstr>PowerPoint Presentation</vt:lpstr>
      <vt:lpstr>TODO SOBRE MÍ (Sra. Lopez)</vt:lpstr>
      <vt:lpstr>TODO SOBRE MÍ</vt:lpstr>
      <vt:lpstr>PARA COMENZAR</vt:lpstr>
      <vt:lpstr>PowerPoint Presentation</vt:lpstr>
      <vt:lpstr>TODO SOBRE MÍ</vt:lpstr>
      <vt:lpstr>TODO SOBRE MÍ</vt:lpstr>
      <vt:lpstr>TODO SOBRE MÍ</vt:lpstr>
      <vt:lpstr>PowerPoint Presentation</vt:lpstr>
      <vt:lpstr>TODO SOBRE MÍ</vt:lpstr>
      <vt:lpstr>TODO SOBRE MÍ</vt:lpstr>
      <vt:lpstr>PowerPoint Presentation</vt:lpstr>
      <vt:lpstr>TODO SOBRE MÍ</vt:lpstr>
      <vt:lpstr>TODO SOBRE MÍ</vt:lpstr>
      <vt:lpstr>TODO SOBRE MÍ</vt:lpstr>
      <vt:lpstr>TODO SOBRE MÍ</vt:lpstr>
      <vt:lpstr>TODO SOBRE MÍ</vt:lpstr>
      <vt:lpstr>PowerPoint Presentation</vt:lpstr>
      <vt:lpstr>TODO SOBRE MÍ</vt:lpstr>
      <vt:lpstr>TODO SOBRE MÍ</vt:lpstr>
      <vt:lpstr>PowerPoint Presentation</vt:lpstr>
      <vt:lpstr>TODO SOBRE MÍ</vt:lpstr>
      <vt:lpstr>TODO SOBRE MÍ</vt:lpstr>
      <vt:lpstr>PowerPoint Presentation</vt:lpstr>
      <vt:lpstr>TODO SOBRE MÍ</vt:lpstr>
      <vt:lpstr>TODO SOBRE MÍ</vt:lpstr>
      <vt:lpstr>TODO SOBRE MÍ</vt:lpstr>
      <vt:lpstr>TODO SOBRE MÍ</vt:lpstr>
      <vt:lpstr>TODO SOBRE MÍ</vt:lpstr>
      <vt:lpstr>TODO SOBRE MÍ</vt:lpstr>
      <vt:lpstr>PowerPoint Presentation</vt:lpstr>
      <vt:lpstr>TODO SOBRE MÍ</vt:lpstr>
      <vt:lpstr>TODO SOBRE MÍ</vt:lpstr>
      <vt:lpstr>PowerPoint Presentation</vt:lpstr>
      <vt:lpstr>TODO SOBRE MÍ</vt:lpstr>
      <vt:lpstr>TODO SOBRE MÍ</vt:lpstr>
      <vt:lpstr>PowerPoint Presentation</vt:lpstr>
      <vt:lpstr>TODO SOBRE MÍ</vt:lpstr>
      <vt:lpstr>TODO SOBRE MÍ</vt:lpstr>
      <vt:lpstr>TODO SOBRE MÍ</vt:lpstr>
      <vt:lpstr>TODO SOBRE MÍ</vt:lpstr>
      <vt:lpstr>TODO SOBRE MÍ</vt:lpstr>
      <vt:lpstr>TODO SOBRE MÍ</vt:lpstr>
      <vt:lpstr>TODO SOBRE MÍ</vt:lpstr>
      <vt:lpstr>TODO SOBRE MÍ</vt:lpstr>
      <vt:lpstr>TODO SOBRE MÍ</vt:lpstr>
      <vt:lpstr>PowerPoint Presentation</vt:lpstr>
      <vt:lpstr>PowerPoint Presentation</vt:lpstr>
      <vt:lpstr>TODO SOBRE MÍ</vt:lpstr>
      <vt:lpstr>TODO SOBRE MÍ</vt:lpstr>
      <vt:lpstr>TODO SOBRE MÍ</vt:lpstr>
      <vt:lpstr>TODO SOBRE MÍ</vt:lpstr>
      <vt:lpstr>PowerPoint Presentation</vt:lpstr>
      <vt:lpstr>PowerPoint Presentation</vt:lpstr>
      <vt:lpstr>TODO SOBRE MÍ</vt:lpstr>
      <vt:lpstr>TODO SOBRE MÍ</vt:lpstr>
      <vt:lpstr>TODO SOBRE MÍ</vt:lpstr>
      <vt:lpstr>TODO SOBRE MÍ</vt:lpstr>
      <vt:lpstr>PowerPoint Presentation</vt:lpstr>
      <vt:lpstr>TODO SOBRE MÍ</vt:lpstr>
      <vt:lpstr>TODO SOBRE MÍ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BETINA FLEMING</dc:creator>
  <cp:lastModifiedBy>BETINA FLEMING</cp:lastModifiedBy>
  <cp:revision>5</cp:revision>
  <dcterms:modified xsi:type="dcterms:W3CDTF">2022-09-06T14:20:33Z</dcterms:modified>
</cp:coreProperties>
</file>