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2" r:id="rId4"/>
    <p:sldId id="276" r:id="rId5"/>
    <p:sldId id="260" r:id="rId6"/>
    <p:sldId id="258" r:id="rId7"/>
    <p:sldId id="259" r:id="rId8"/>
    <p:sldId id="261" r:id="rId9"/>
    <p:sldId id="277" r:id="rId10"/>
    <p:sldId id="262" r:id="rId11"/>
    <p:sldId id="278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1" r:id="rId20"/>
    <p:sldId id="27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CE317-84BE-76D4-B33D-E06778D5B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54EA5-2CE2-55BB-C632-FC0908FC8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1DD9-024A-2BA1-3755-4852FC4A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5DD-7469-4479-847D-AD6A57D24A7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7703D-C3B9-F506-456A-1FF85582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B0623-DD46-9EE6-FFA0-4FCD0A67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D3D5-BA38-402F-8061-32CFD2F57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5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0788F-16A4-775A-6A28-396132E5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6C48F-7F17-976B-C049-DF8CDD085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94CD8-10D1-BF93-B53C-060E9B28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5DD-7469-4479-847D-AD6A57D24A7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8E2C8-E5BE-C329-D191-F1C90829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51491-907A-AA61-DC02-0773E907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D3D5-BA38-402F-8061-32CFD2F57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F5257-13FE-FE86-D58E-3039B66E9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5366B-95DF-B2FB-CEBC-0784EC844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DDE82-F2D8-C1D4-537D-7684D497E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5DD-7469-4479-847D-AD6A57D24A7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976C8-C3DD-E182-58BE-746DB78E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58CC3-68EE-A66E-0E00-758E1D31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D3D5-BA38-402F-8061-32CFD2F57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9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F642-A4DF-5D0B-B52A-C167B0B6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84631-FB56-850C-BBD2-CB7FA4170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2A374-AAC8-1BCE-501A-7B7C2EAF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5DD-7469-4479-847D-AD6A57D24A7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85E12-C51F-F19A-D9D2-D163B310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A559D-50D3-DE71-EA19-51D60B9F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D3D5-BA38-402F-8061-32CFD2F57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8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72DFE-658D-DB40-89E4-4980DCB5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50521-39E8-399A-2C29-B5A833811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6C4E3-6E60-35FF-FB5E-5DA1369B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5DD-7469-4479-847D-AD6A57D24A7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4B72D-EC22-85E5-6F87-F5D0520C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9C2F6-BCB4-C4EE-C5C1-AA1A5729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D3D5-BA38-402F-8061-32CFD2F57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2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2D54-822E-3A20-70F7-5D65D308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45016-DD53-616A-0CBA-46CC89FD4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B4B58-6F7A-E004-AAAD-B712A69BD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E3470-DB2D-1164-4D55-D6144719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5DD-7469-4479-847D-AD6A57D24A7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C58FF-4F0E-15D4-FA3E-E6A85E08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A8829-6E2A-9A5E-2712-D37BD7C5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D3D5-BA38-402F-8061-32CFD2F57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A98B9-0C58-4944-B076-FC889412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4DE68-3009-CE93-3354-E5E4B3F4F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98BEE-1B0A-903B-83F2-AA701DBA0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52027-74CA-10AE-CA4D-2741C60D6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B5F90-02BB-A5A4-9C98-48E24F388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453FD-A039-0760-263B-FC7044A4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5DD-7469-4479-847D-AD6A57D24A7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FA9C3E-1E5D-D875-6C51-A9F6A44D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554D0D-274B-12A6-17CA-7E00F15B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D3D5-BA38-402F-8061-32CFD2F57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9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C3C80-7A22-519A-7544-80EB4938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3C3ED-D810-C47E-D4FF-4AED6CB8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5DD-7469-4479-847D-AD6A57D24A7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BEC2B-8577-78EE-E65F-AEA95E94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533C1-FA32-6F42-1804-584B069A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D3D5-BA38-402F-8061-32CFD2F57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2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ACFDA-9317-CC9F-E77E-3F45C5AA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5DD-7469-4479-847D-AD6A57D24A7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E57D2-1B56-0F53-2BF9-0D2C2995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61557-2729-C763-7689-F0B8BF92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D3D5-BA38-402F-8061-32CFD2F57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7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9C36-5416-4FC0-C189-98A05702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05023-9688-DCF1-60AA-8176F75C5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309CA-044A-579F-3EBF-3CA9403CB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077E1-A5F8-6518-9FD3-5BE6497F6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5DD-7469-4479-847D-AD6A57D24A7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05070-213C-C4FA-2D55-E0DC712D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5CD30-A32F-F6A5-D611-0CC04D1F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D3D5-BA38-402F-8061-32CFD2F57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6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91804-B87E-1EE4-380E-B6C20C60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F8C40A-753F-E240-26C6-7A6AC4C4B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40158-C374-7F6E-350A-5E4C857AC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1DCF9-F559-9CA5-0296-D2766C20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35DD-7469-4479-847D-AD6A57D24A7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8F326-2FDA-E2A4-3F8A-DA30C6F1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47856-A651-CC6E-9FE8-A130FBDE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D3D5-BA38-402F-8061-32CFD2F57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2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3AB1E-36B3-E921-847B-C2B0C821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D175E-F415-17E7-E751-35E4DEA69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95421-0A62-5EE5-7A22-98BA771D9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635DD-7469-4479-847D-AD6A57D24A71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54765-9F46-15AE-DF76-17D11088E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88040-FC7F-6EC2-89CD-2C81A1E0B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8D3D5-BA38-402F-8061-32CFD2F57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4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Books stacked on a table">
            <a:extLst>
              <a:ext uri="{FF2B5EF4-FFF2-40B4-BE49-F238E27FC236}">
                <a16:creationId xmlns:a16="http://schemas.microsoft.com/office/drawing/2014/main" id="{8AF45601-1D66-1AD6-B925-74A29AF41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4C6A2-CD51-43F3-4ABB-0037902F2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Literary Devices – 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5CF11-531D-D59D-583B-C9C1E8B70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Fleming 11/17/2022</a:t>
            </a:r>
          </a:p>
        </p:txBody>
      </p:sp>
    </p:spTree>
    <p:extLst>
      <p:ext uri="{BB962C8B-B14F-4D97-AF65-F5344CB8AC3E}">
        <p14:creationId xmlns:p14="http://schemas.microsoft.com/office/powerpoint/2010/main" val="37075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57ADD-BDE4-5FC3-A51D-FE3B7C82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Personification is giving human characteristic to inanimate objects.</a:t>
            </a:r>
          </a:p>
        </p:txBody>
      </p:sp>
      <p:pic>
        <p:nvPicPr>
          <p:cNvPr id="6146" name="Picture 2" descr="Personification with Examples | Personification, Figure of speech, Similes  and metaphors">
            <a:extLst>
              <a:ext uri="{FF2B5EF4-FFF2-40B4-BE49-F238E27FC236}">
                <a16:creationId xmlns:a16="http://schemas.microsoft.com/office/drawing/2014/main" id="{DDA609BB-0D19-0FB1-09D6-F0374E3C66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308867"/>
            <a:ext cx="6780700" cy="423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8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Flowchart: Document 819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44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3A9DC-C9EA-9A20-8134-7DF2EF1E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Rhyme</a:t>
            </a:r>
          </a:p>
        </p:txBody>
      </p:sp>
      <p:pic>
        <p:nvPicPr>
          <p:cNvPr id="8194" name="Picture 2" descr="Definition, Examples, and Types of Rhyme – Literary Terms - Maruf's Blog">
            <a:extLst>
              <a:ext uri="{FF2B5EF4-FFF2-40B4-BE49-F238E27FC236}">
                <a16:creationId xmlns:a16="http://schemas.microsoft.com/office/drawing/2014/main" id="{ADBF3EF4-CB8D-292D-2E49-AB60D6EEE4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977248"/>
            <a:ext cx="7347537" cy="490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6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15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88D29-E09C-F803-5210-B5542826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Rhyme scheme</a:t>
            </a:r>
          </a:p>
        </p:txBody>
      </p:sp>
      <p:pic>
        <p:nvPicPr>
          <p:cNvPr id="7170" name="Picture 2" descr="PPT - Rhyme Scheme PowerPoint Presentation, free download - ID:2969009">
            <a:extLst>
              <a:ext uri="{FF2B5EF4-FFF2-40B4-BE49-F238E27FC236}">
                <a16:creationId xmlns:a16="http://schemas.microsoft.com/office/drawing/2014/main" id="{8D83B2D3-A0BB-5246-22AA-CC1241B721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5375" y="961812"/>
            <a:ext cx="6574649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9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2" name="Rectangle 923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9C976-5B14-72CF-F2C8-8D3716A7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Rhythm</a:t>
            </a:r>
          </a:p>
        </p:txBody>
      </p:sp>
      <p:pic>
        <p:nvPicPr>
          <p:cNvPr id="9218" name="Picture 2" descr="Elements of Poetry. Definition of Poetry Literature in verse form (a  controlled arrangement of lines and stanzas) Uses language to express  layers of meaning. - ppt download">
            <a:extLst>
              <a:ext uri="{FF2B5EF4-FFF2-40B4-BE49-F238E27FC236}">
                <a16:creationId xmlns:a16="http://schemas.microsoft.com/office/drawing/2014/main" id="{4A501BB9-5B33-2341-6284-019776B1C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616"/>
          <a:stretch/>
        </p:blipFill>
        <p:spPr bwMode="auto">
          <a:xfrm>
            <a:off x="198744" y="1669554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efinition and Examples in Rhyme in Prose and Poetry">
            <a:extLst>
              <a:ext uri="{FF2B5EF4-FFF2-40B4-BE49-F238E27FC236}">
                <a16:creationId xmlns:a16="http://schemas.microsoft.com/office/drawing/2014/main" id="{19EF084E-F7D7-E25A-0EB2-5639E4EBC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r="-3" b="-3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8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4" name="Picture 4" descr="Literary Devices - Lessons - Blendspace">
            <a:extLst>
              <a:ext uri="{FF2B5EF4-FFF2-40B4-BE49-F238E27FC236}">
                <a16:creationId xmlns:a16="http://schemas.microsoft.com/office/drawing/2014/main" id="{D4065709-3FC5-13D0-8E87-2ECE7C7F4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642938"/>
            <a:ext cx="6003925" cy="38115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What is Hyperbole? Definition and Examples of Hyperboles">
            <a:extLst>
              <a:ext uri="{FF2B5EF4-FFF2-40B4-BE49-F238E27FC236}">
                <a16:creationId xmlns:a16="http://schemas.microsoft.com/office/drawing/2014/main" id="{806B9215-F951-AD46-E7AB-E165213859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522788"/>
            <a:ext cx="6003925" cy="16938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3E0DDA-E257-B0BE-0F01-5AE5AB8B0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Hyperbole</a:t>
            </a:r>
          </a:p>
        </p:txBody>
      </p:sp>
    </p:spTree>
    <p:extLst>
      <p:ext uri="{BB962C8B-B14F-4D97-AF65-F5344CB8AC3E}">
        <p14:creationId xmlns:p14="http://schemas.microsoft.com/office/powerpoint/2010/main" val="3161441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0" name="Rectangle 1130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7EE01-5969-8EAC-1E8E-D9B95F3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Imagery</a:t>
            </a:r>
          </a:p>
        </p:txBody>
      </p:sp>
      <p:cxnSp>
        <p:nvCxnSpPr>
          <p:cNvPr id="11312" name="Straight Connector 113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Imagery | Literature Quiz - Quizizz">
            <a:extLst>
              <a:ext uri="{FF2B5EF4-FFF2-40B4-BE49-F238E27FC236}">
                <a16:creationId xmlns:a16="http://schemas.microsoft.com/office/drawing/2014/main" id="{E5BE9CDE-5CFD-AF3C-DE3E-6921D406D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34" y="2426818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314" name="Straight Connector 113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aphical user interface, text, application, chat or text message">
            <a:extLst>
              <a:ext uri="{FF2B5EF4-FFF2-40B4-BE49-F238E27FC236}">
                <a16:creationId xmlns:a16="http://schemas.microsoft.com/office/drawing/2014/main" id="{A79B33DF-3045-73F4-5475-2BD76C4C6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58676"/>
            <a:ext cx="6369318" cy="3133920"/>
          </a:xfrm>
          <a:prstGeom prst="rect">
            <a:avLst/>
          </a:prstGeom>
        </p:spPr>
      </p:pic>
      <p:sp>
        <p:nvSpPr>
          <p:cNvPr id="4" name="AutoShape 4" descr="Literary Elements List: 22 Powerful Literary Devices to Engage Readers">
            <a:extLst>
              <a:ext uri="{FF2B5EF4-FFF2-40B4-BE49-F238E27FC236}">
                <a16:creationId xmlns:a16="http://schemas.microsoft.com/office/drawing/2014/main" id="{ACBE385B-B2EF-BA86-EC45-2FEE20B782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Literary Elements List: 22 Powerful Literary Devices to Engage Readers">
            <a:extLst>
              <a:ext uri="{FF2B5EF4-FFF2-40B4-BE49-F238E27FC236}">
                <a16:creationId xmlns:a16="http://schemas.microsoft.com/office/drawing/2014/main" id="{4E78AD89-7EB7-EBCB-2291-DFF65BC152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Literary Elements List: 22 Powerful Literary Devices to Engage Readers">
            <a:extLst>
              <a:ext uri="{FF2B5EF4-FFF2-40B4-BE49-F238E27FC236}">
                <a16:creationId xmlns:a16="http://schemas.microsoft.com/office/drawing/2014/main" id="{080638D9-0B69-CDC6-BD7B-AD1FB9444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Literary Elements List: 22 Powerful Literary Devices to Engage Readers">
            <a:extLst>
              <a:ext uri="{FF2B5EF4-FFF2-40B4-BE49-F238E27FC236}">
                <a16:creationId xmlns:a16="http://schemas.microsoft.com/office/drawing/2014/main" id="{C97C7117-8C0A-24ED-FBA1-F0514E1E81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Literary Elements List: 22 Powerful Literary Devices to Engage Readers">
            <a:extLst>
              <a:ext uri="{FF2B5EF4-FFF2-40B4-BE49-F238E27FC236}">
                <a16:creationId xmlns:a16="http://schemas.microsoft.com/office/drawing/2014/main" id="{BB92DC24-ADE4-86BC-EF16-FEFD5A70DA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Literary Elements List: 22 Powerful Literary Devices to Engage Readers">
            <a:extLst>
              <a:ext uri="{FF2B5EF4-FFF2-40B4-BE49-F238E27FC236}">
                <a16:creationId xmlns:a16="http://schemas.microsoft.com/office/drawing/2014/main" id="{530FDB24-DA1B-564E-ECE2-7F5DF1B921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Literary Elements List: 22 Powerful Literary Devices to Engage Readers">
            <a:extLst>
              <a:ext uri="{FF2B5EF4-FFF2-40B4-BE49-F238E27FC236}">
                <a16:creationId xmlns:a16="http://schemas.microsoft.com/office/drawing/2014/main" id="{49B58691-D77E-003E-CEA8-32169BFB75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61729" y="1836398"/>
            <a:ext cx="3237063" cy="32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64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99A5A-5C93-4AFC-E7BF-87E658A2E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Sensory Language</a:t>
            </a:r>
          </a:p>
        </p:txBody>
      </p:sp>
      <p:sp>
        <p:nvSpPr>
          <p:cNvPr id="1229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Figurative Language Flashcards | Quizlet">
            <a:extLst>
              <a:ext uri="{FF2B5EF4-FFF2-40B4-BE49-F238E27FC236}">
                <a16:creationId xmlns:a16="http://schemas.microsoft.com/office/drawing/2014/main" id="{79993A0B-5E25-203A-6563-C7C0977D66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5514" y="640080"/>
            <a:ext cx="5952180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88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75CFF-7DF3-3388-2411-ED82ED2C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Figurative Language</a:t>
            </a:r>
          </a:p>
        </p:txBody>
      </p:sp>
      <p:pic>
        <p:nvPicPr>
          <p:cNvPr id="13314" name="Picture 2" descr="How to use figurative language - Quora">
            <a:extLst>
              <a:ext uri="{FF2B5EF4-FFF2-40B4-BE49-F238E27FC236}">
                <a16:creationId xmlns:a16="http://schemas.microsoft.com/office/drawing/2014/main" id="{DF89C90D-8A57-B9FC-1716-ACD0F1FE9A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071542"/>
            <a:ext cx="6780700" cy="471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122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9" name="Rectangle 1434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51" name="Freeform: Shape 1435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3A1F3-BE0F-5F74-9D49-11EE4858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Mood</a:t>
            </a:r>
          </a:p>
        </p:txBody>
      </p:sp>
      <p:pic>
        <p:nvPicPr>
          <p:cNvPr id="14338" name="Picture 2" descr="What is mood? LIFE DEFINITION LITERATURE DEFINITION - ppt video online  download">
            <a:extLst>
              <a:ext uri="{FF2B5EF4-FFF2-40B4-BE49-F238E27FC236}">
                <a16:creationId xmlns:a16="http://schemas.microsoft.com/office/drawing/2014/main" id="{2E04934E-7032-C175-D5EC-B0B0CE99C8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719344"/>
            <a:ext cx="7225748" cy="541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What is Mood? Definition, Examples of Mood in Literature &amp; Poetry - Writing  Explained">
            <a:extLst>
              <a:ext uri="{FF2B5EF4-FFF2-40B4-BE49-F238E27FC236}">
                <a16:creationId xmlns:a16="http://schemas.microsoft.com/office/drawing/2014/main" id="{8E0FB921-B642-94D7-7463-9F624352C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9" y="3831571"/>
            <a:ext cx="32575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04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1" name="Freeform: Shape 1844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443" name="Right Triangle 1844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434" name="Picture 2" descr="Tone - YouTube">
            <a:extLst>
              <a:ext uri="{FF2B5EF4-FFF2-40B4-BE49-F238E27FC236}">
                <a16:creationId xmlns:a16="http://schemas.microsoft.com/office/drawing/2014/main" id="{A7AA7D57-44D6-539F-6361-FCF505975E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163" y="1239134"/>
            <a:ext cx="7746709" cy="433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05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3" name="Rectangle 2458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256DE-77E7-E2BF-5C20-9879AB999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onomatopoeia</a:t>
            </a:r>
          </a:p>
        </p:txBody>
      </p:sp>
      <p:cxnSp>
        <p:nvCxnSpPr>
          <p:cNvPr id="24594" name="Straight Connector 2458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Literary Devices: Interesting when you read, useful when you write! - ppt  download">
            <a:extLst>
              <a:ext uri="{FF2B5EF4-FFF2-40B4-BE49-F238E27FC236}">
                <a16:creationId xmlns:a16="http://schemas.microsoft.com/office/drawing/2014/main" id="{E9302132-A6B4-EE69-413A-5940C572C7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978555"/>
            <a:ext cx="6553545" cy="490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91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76" name="Rectangle 15375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8" name="Freeform: Shape 15377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80" name="Right Triangle 1537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2" name="Picture 2" descr="Mood definition Archives - Pediaa.Com">
            <a:extLst>
              <a:ext uri="{FF2B5EF4-FFF2-40B4-BE49-F238E27FC236}">
                <a16:creationId xmlns:a16="http://schemas.microsoft.com/office/drawing/2014/main" id="{8ADACE6D-1867-449B-B343-0C450DAAF6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163" y="1397048"/>
            <a:ext cx="7746709" cy="402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358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Line Break Refers to a place where a line of poetry ends, unguided by  traditional punctuation conventions. Line breaks are important in poetry  because. - ppt download">
            <a:extLst>
              <a:ext uri="{FF2B5EF4-FFF2-40B4-BE49-F238E27FC236}">
                <a16:creationId xmlns:a16="http://schemas.microsoft.com/office/drawing/2014/main" id="{9B9DFD9C-274B-8B97-A5FB-840D61108E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75" y="959320"/>
            <a:ext cx="6589537" cy="493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Right Triangle 1946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E54A6-8E59-925A-E39C-8A493DAF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Line-Break</a:t>
            </a:r>
          </a:p>
        </p:txBody>
      </p:sp>
    </p:spTree>
    <p:extLst>
      <p:ext uri="{BB962C8B-B14F-4D97-AF65-F5344CB8AC3E}">
        <p14:creationId xmlns:p14="http://schemas.microsoft.com/office/powerpoint/2010/main" val="564659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0486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37703" y="0"/>
            <a:ext cx="465429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31E3B-E1FE-8ACE-EF42-D7EB8847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010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Stanza</a:t>
            </a:r>
          </a:p>
        </p:txBody>
      </p:sp>
      <p:pic>
        <p:nvPicPr>
          <p:cNvPr id="20482" name="Picture 2" descr="4th grade poetry">
            <a:extLst>
              <a:ext uri="{FF2B5EF4-FFF2-40B4-BE49-F238E27FC236}">
                <a16:creationId xmlns:a16="http://schemas.microsoft.com/office/drawing/2014/main" id="{0C3CF81F-9A98-2C06-D1C9-6EBAE45F28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806" y="1048393"/>
            <a:ext cx="6356465" cy="47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18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rend Enterprises Genres of Literature Grade 5-8 Chart | Wayfair">
            <a:extLst>
              <a:ext uri="{FF2B5EF4-FFF2-40B4-BE49-F238E27FC236}">
                <a16:creationId xmlns:a16="http://schemas.microsoft.com/office/drawing/2014/main" id="{9C0165FB-EC73-EC3B-72C4-0541130D96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" r="-2" b="3124"/>
          <a:stretch/>
        </p:blipFill>
        <p:spPr bwMode="auto">
          <a:xfrm>
            <a:off x="5101771" y="10"/>
            <a:ext cx="7094361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Rectangle 21510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3" name="Arc 21512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AAFC0-75E7-84BA-6878-3A5426C4C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Genera</a:t>
            </a:r>
          </a:p>
        </p:txBody>
      </p:sp>
      <p:sp>
        <p:nvSpPr>
          <p:cNvPr id="21515" name="Oval 21514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7" name="Rectangle 21516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081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6" name="Rectangle 22545">
            <a:extLst>
              <a:ext uri="{FF2B5EF4-FFF2-40B4-BE49-F238E27FC236}">
                <a16:creationId xmlns:a16="http://schemas.microsoft.com/office/drawing/2014/main" id="{95023A33-56DF-491A-AC86-C91A560AE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6544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9726F-58ED-0183-343D-75DDB806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99377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Theme</a:t>
            </a:r>
          </a:p>
        </p:txBody>
      </p:sp>
      <p:pic>
        <p:nvPicPr>
          <p:cNvPr id="22532" name="Picture 4" descr="Teaching Theme: Tips and Resources - The Secondary English Coffee Shop">
            <a:extLst>
              <a:ext uri="{FF2B5EF4-FFF2-40B4-BE49-F238E27FC236}">
                <a16:creationId xmlns:a16="http://schemas.microsoft.com/office/drawing/2014/main" id="{116DDB77-F75F-BD6F-650A-CB8AB8A4A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958" y="4075311"/>
            <a:ext cx="3630641" cy="107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Theme In Literature">
            <a:extLst>
              <a:ext uri="{FF2B5EF4-FFF2-40B4-BE49-F238E27FC236}">
                <a16:creationId xmlns:a16="http://schemas.microsoft.com/office/drawing/2014/main" id="{EDC03F6A-96E5-6E09-13DC-D59CAAEBC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9392" y="3251995"/>
            <a:ext cx="3630168" cy="271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101 (Literary) Theme of a Story Examples: A Huge List of Common Themes in  Literature">
            <a:extLst>
              <a:ext uri="{FF2B5EF4-FFF2-40B4-BE49-F238E27FC236}">
                <a16:creationId xmlns:a16="http://schemas.microsoft.com/office/drawing/2014/main" id="{BF477555-D88F-EBFA-A9C5-B050AC0D56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3326721"/>
            <a:ext cx="3630168" cy="256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8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625" name="Rectangle 236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27" name="Rectangle 236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24" name="Rectangle 236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26" name="Rectangle 236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628" name="Freeform: Shape 236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77B3B-F12D-0314-20DC-34E1302E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onomatopoeia</a:t>
            </a:r>
          </a:p>
        </p:txBody>
      </p:sp>
      <p:pic>
        <p:nvPicPr>
          <p:cNvPr id="23554" name="Picture 2" descr="Literary Devices | Think.Live.Be…Positive">
            <a:extLst>
              <a:ext uri="{FF2B5EF4-FFF2-40B4-BE49-F238E27FC236}">
                <a16:creationId xmlns:a16="http://schemas.microsoft.com/office/drawing/2014/main" id="{081E9507-652B-51E9-49FB-6E00B47625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8" r="1" b="10501"/>
          <a:stretch/>
        </p:blipFill>
        <p:spPr bwMode="auto">
          <a:xfrm>
            <a:off x="4502428" y="1308534"/>
            <a:ext cx="7225748" cy="424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5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14913-36F4-BB2E-D0D1-1A1B9AEF6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Onomatopoeia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F67D4-9F52-92C6-159D-EF350E239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934" y="2424193"/>
            <a:ext cx="6309360" cy="209492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b="0" i="0" dirty="0">
                <a:effectLst/>
                <a:latin typeface="Roboto" panose="02000000000000000000" pitchFamily="2" charset="0"/>
              </a:rPr>
              <a:t>the formation of a word from a sound associated with what is named (e.g. </a:t>
            </a:r>
            <a:r>
              <a:rPr lang="en-US" sz="2000" b="0" i="1" dirty="0">
                <a:effectLst/>
                <a:latin typeface="Roboto" panose="02000000000000000000" pitchFamily="2" charset="0"/>
              </a:rPr>
              <a:t>cuckoo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, </a:t>
            </a:r>
            <a:r>
              <a:rPr lang="en-US" sz="2000" b="0" i="1" dirty="0">
                <a:effectLst/>
                <a:latin typeface="Roboto" panose="02000000000000000000" pitchFamily="2" charset="0"/>
              </a:rPr>
              <a:t>sizzle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 ).</a:t>
            </a:r>
          </a:p>
          <a:p>
            <a:pPr>
              <a:buFont typeface="+mj-lt"/>
              <a:buAutoNum type="arabicPeriod"/>
            </a:pPr>
            <a:r>
              <a:rPr lang="en-US" sz="2000" b="0" i="0" dirty="0">
                <a:effectLst/>
                <a:latin typeface="Roboto" panose="02000000000000000000" pitchFamily="2" charset="0"/>
              </a:rPr>
              <a:t>the use of onomatopoeia for rhetorical effect.</a:t>
            </a:r>
          </a:p>
          <a:p>
            <a:pPr lvl="1"/>
            <a:r>
              <a:rPr lang="en-US" sz="1600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boing, gargle, clap, zap, and pitter-patter</a:t>
            </a:r>
            <a:endParaRPr lang="en-US" sz="2000" dirty="0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7DF8427A-1826-A069-9F84-8C05D1D4B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48" r="465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891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Boing Stock Illustrations – 210 Boing Stock Illustrations ...">
            <a:extLst>
              <a:ext uri="{FF2B5EF4-FFF2-40B4-BE49-F238E27FC236}">
                <a16:creationId xmlns:a16="http://schemas.microsoft.com/office/drawing/2014/main" id="{439B6574-BD45-D843-FAEA-1073CB2FD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0" y="4326341"/>
            <a:ext cx="5977720" cy="20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95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5A2B0E-8361-5C84-A3F5-33286E772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83528"/>
            <a:ext cx="5925989" cy="13988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9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Alliteration</a:t>
            </a: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1EEB9B35-A1AA-E515-B12B-D3DC9EFB4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9140" y="2209474"/>
            <a:ext cx="2489416" cy="2489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3A2661-3B2A-2721-6CAE-D662A4B3A178}"/>
              </a:ext>
            </a:extLst>
          </p:cNvPr>
          <p:cNvSpPr txBox="1"/>
          <p:nvPr/>
        </p:nvSpPr>
        <p:spPr>
          <a:xfrm>
            <a:off x="1632857" y="3017520"/>
            <a:ext cx="5642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occurrence of the same letter or sound at the beginning of adjacent or closely connected words.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“sweet birds sang”"</a:t>
            </a:r>
          </a:p>
          <a:p>
            <a:endParaRPr lang="en-US" dirty="0"/>
          </a:p>
        </p:txBody>
      </p:sp>
      <p:pic>
        <p:nvPicPr>
          <p:cNvPr id="2050" name="Picture 2" descr="Alliteration - Mrs. Warner's Learning Community">
            <a:extLst>
              <a:ext uri="{FF2B5EF4-FFF2-40B4-BE49-F238E27FC236}">
                <a16:creationId xmlns:a16="http://schemas.microsoft.com/office/drawing/2014/main" id="{03C716DC-B08F-312A-C9CB-41FA6A6CC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28" y="926903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7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307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2FE8A-217D-A177-45A2-8650D6A3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Repetition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igurative Language. Alliteration  Definition--the use of words that begin  with the same sound near one another  His soul swooned slowly as he heard.  - ppt download">
            <a:extLst>
              <a:ext uri="{FF2B5EF4-FFF2-40B4-BE49-F238E27FC236}">
                <a16:creationId xmlns:a16="http://schemas.microsoft.com/office/drawing/2014/main" id="{4AFABCFD-94C2-AF20-0897-522B36EC78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34" y="2426818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wo buildings angled symmetrically">
            <a:extLst>
              <a:ext uri="{FF2B5EF4-FFF2-40B4-BE49-F238E27FC236}">
                <a16:creationId xmlns:a16="http://schemas.microsoft.com/office/drawing/2014/main" id="{1FEA4332-CAFF-D0E9-036F-0FDF9BEDD6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50" r="22645" b="1"/>
          <a:stretch/>
        </p:blipFill>
        <p:spPr>
          <a:xfrm>
            <a:off x="7821940" y="2426818"/>
            <a:ext cx="270218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5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2" name="Rectangle 5131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9B2EB-87B5-BF3E-DE71-D05E58500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10515600" cy="20570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Metaphor</a:t>
            </a:r>
          </a:p>
        </p:txBody>
      </p:sp>
      <p:pic>
        <p:nvPicPr>
          <p:cNvPr id="5122" name="Picture 2" descr="Fourth grade Lesson A Metaphor is a Useful Technique">
            <a:extLst>
              <a:ext uri="{FF2B5EF4-FFF2-40B4-BE49-F238E27FC236}">
                <a16:creationId xmlns:a16="http://schemas.microsoft.com/office/drawing/2014/main" id="{D0BC3961-E0C5-84AE-AF76-8FC9B0C65F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481" y="2283429"/>
            <a:ext cx="4450617" cy="34381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at is metaphor">
            <a:extLst>
              <a:ext uri="{FF2B5EF4-FFF2-40B4-BE49-F238E27FC236}">
                <a16:creationId xmlns:a16="http://schemas.microsoft.com/office/drawing/2014/main" id="{FB0C991B-08F2-2A9B-E747-6F7D93F35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3100" y="504897"/>
            <a:ext cx="6774850" cy="521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2973D-11F1-8EE8-6355-74F47F63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Simile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CAE91-F35D-F50B-846A-65DA4BC34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en-US" sz="1400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Comparison made between two objects using like or as</a:t>
            </a:r>
          </a:p>
          <a:p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pPr lvl="1"/>
            <a:r>
              <a:rPr lang="en-US" sz="28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Very naturally; without effort. She started skating and learned quickly, like a duck takes to water.</a:t>
            </a:r>
            <a:endParaRPr lang="en-US" sz="2800" dirty="0"/>
          </a:p>
        </p:txBody>
      </p:sp>
      <p:pic>
        <p:nvPicPr>
          <p:cNvPr id="5" name="Picture 4" descr="Orange chains">
            <a:extLst>
              <a:ext uri="{FF2B5EF4-FFF2-40B4-BE49-F238E27FC236}">
                <a16:creationId xmlns:a16="http://schemas.microsoft.com/office/drawing/2014/main" id="{C5C10DA0-B8C7-C66A-51B1-337F9AE4C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22" r="24180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D9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6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13" name="Isosceles Triangle 411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Figurative Language 1 Educational Resources K12 Learning, Comprehension,  Writing, Reading Lesson Plans, Activities, Experiments, Homeschool Help">
            <a:extLst>
              <a:ext uri="{FF2B5EF4-FFF2-40B4-BE49-F238E27FC236}">
                <a16:creationId xmlns:a16="http://schemas.microsoft.com/office/drawing/2014/main" id="{2598B60B-DC6F-99E7-4AEB-22E2E73DB9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3983" y="120852"/>
            <a:ext cx="69624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Isosceles Triangle 411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5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130</Words>
  <Application>Microsoft Office PowerPoint</Application>
  <PresentationFormat>Widescreen</PresentationFormat>
  <Paragraphs>31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Office Theme</vt:lpstr>
      <vt:lpstr>Literary Devices – Part 1</vt:lpstr>
      <vt:lpstr>onomatopoeia</vt:lpstr>
      <vt:lpstr>onomatopoeia</vt:lpstr>
      <vt:lpstr>Onomatopoeia</vt:lpstr>
      <vt:lpstr>Alliteration</vt:lpstr>
      <vt:lpstr>Repetition</vt:lpstr>
      <vt:lpstr>Metaphor</vt:lpstr>
      <vt:lpstr>Simile</vt:lpstr>
      <vt:lpstr>PowerPoint Presentation</vt:lpstr>
      <vt:lpstr>Personification is giving human characteristic to inanimate objects.</vt:lpstr>
      <vt:lpstr>Rhyme</vt:lpstr>
      <vt:lpstr>Rhyme scheme</vt:lpstr>
      <vt:lpstr>Rhythm</vt:lpstr>
      <vt:lpstr>Hyperbole</vt:lpstr>
      <vt:lpstr>Imagery</vt:lpstr>
      <vt:lpstr>Sensory Language</vt:lpstr>
      <vt:lpstr>Figurative Language</vt:lpstr>
      <vt:lpstr>Mood</vt:lpstr>
      <vt:lpstr>PowerPoint Presentation</vt:lpstr>
      <vt:lpstr>PowerPoint Presentation</vt:lpstr>
      <vt:lpstr>Line-Break</vt:lpstr>
      <vt:lpstr>Stanza</vt:lpstr>
      <vt:lpstr>Genera</vt:lpstr>
      <vt:lpstr>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Devices – part 1</dc:title>
  <dc:creator>BETINA FLEMING</dc:creator>
  <cp:lastModifiedBy>BETINA FLEMING</cp:lastModifiedBy>
  <cp:revision>5</cp:revision>
  <dcterms:created xsi:type="dcterms:W3CDTF">2022-11-17T13:43:59Z</dcterms:created>
  <dcterms:modified xsi:type="dcterms:W3CDTF">2022-11-17T19:55:25Z</dcterms:modified>
</cp:coreProperties>
</file>