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40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8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4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0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A712B-35D3-F59F-3F2C-B2959AAEB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2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/>
              <a:t>Young Authors Prep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48D83-DD85-DA0D-EB41-FC4826734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9536" y="3712101"/>
            <a:ext cx="3148928" cy="732541"/>
          </a:xfrm>
        </p:spPr>
        <p:txBody>
          <a:bodyPr>
            <a:normAutofit/>
          </a:bodyPr>
          <a:lstStyle/>
          <a:p>
            <a:r>
              <a:rPr lang="en-US" dirty="0"/>
              <a:t>Fleming ’22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1F9C6-9108-448E-EB77-0E7DECCF2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3" r="2058"/>
          <a:stretch/>
        </p:blipFill>
        <p:spPr>
          <a:xfrm>
            <a:off x="20" y="10"/>
            <a:ext cx="6095980" cy="68579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0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227" name="Straight Connector 922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8" name="Straight Connector 922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2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9235" name="Rectangle 9234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36" name="Straight Connector 9235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7" name="Straight Connector 9236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9833A3-DAC9-443A-6CCC-8EFE0309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Satire</a:t>
            </a:r>
          </a:p>
        </p:txBody>
      </p:sp>
      <p:pic>
        <p:nvPicPr>
          <p:cNvPr id="9218" name="Picture 2" descr="Satire in Creative Writing. All you need to know about Satire">
            <a:extLst>
              <a:ext uri="{FF2B5EF4-FFF2-40B4-BE49-F238E27FC236}">
                <a16:creationId xmlns:a16="http://schemas.microsoft.com/office/drawing/2014/main" id="{143B87CA-9A93-C8EB-B4DB-C480FC9A8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135" y="886315"/>
            <a:ext cx="6644610" cy="49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9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1" name="Group 1025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252" name="Rectangle 1025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253" name="Straight Connector 1025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4" name="Straight Connector 1025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8" name="Rectangle 10257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EF952-4740-65E7-C54C-28816F6D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62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Conflict</a:t>
            </a:r>
            <a:b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How to Manage Team Conflict with 5 Strategies for Conflict Resolution">
            <a:extLst>
              <a:ext uri="{FF2B5EF4-FFF2-40B4-BE49-F238E27FC236}">
                <a16:creationId xmlns:a16="http://schemas.microsoft.com/office/drawing/2014/main" id="{ED599057-47D9-8CD4-9099-C2DC44CF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222" y="97349"/>
            <a:ext cx="5929520" cy="33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mponent 16, Unit 7: Conflict Resolution - Definition of Conflict (Lecture  a) - YouTube">
            <a:extLst>
              <a:ext uri="{FF2B5EF4-FFF2-40B4-BE49-F238E27FC236}">
                <a16:creationId xmlns:a16="http://schemas.microsoft.com/office/drawing/2014/main" id="{2D9C5388-4635-B1F6-CE7E-7A119EA76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2444" y="4155362"/>
            <a:ext cx="3382102" cy="2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60" name="Group 10259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10261" name="Rectangle 10260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262" name="Straight Connector 10261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3" name="Straight Connector 10262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686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323" name="Straight Connector 1332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4" name="Straight Connector 1332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3326" name="Rectangle 1332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30" name="Group 13329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331" name="Rectangle 13330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32" name="Straight Connector 13331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3" name="Straight Connector 13332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6E531E-3DBD-20C2-1E94-374DDFC2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Symbol</a:t>
            </a:r>
          </a:p>
        </p:txBody>
      </p:sp>
      <p:pic>
        <p:nvPicPr>
          <p:cNvPr id="13314" name="Picture 2" descr="Symbols and Symbolism in Literature. What are symbols, and where do they  come from? A symbol is often an ordinary object, event, person, or animal  to. - ppt download">
            <a:extLst>
              <a:ext uri="{FF2B5EF4-FFF2-40B4-BE49-F238E27FC236}">
                <a16:creationId xmlns:a16="http://schemas.microsoft.com/office/drawing/2014/main" id="{BB2BF1C3-3C00-5050-EDB0-2FB9C9561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47137"/>
            <a:ext cx="5558790" cy="41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5" name="Group 1434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4346" name="Rectangle 1434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347" name="Straight Connector 1434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8" name="Straight Connector 1434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350" name="Rectangle 1434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2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54" name="Group 14353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355" name="Rectangle 14354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56" name="Straight Connector 14355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7" name="Straight Connector 14356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F6FBCF-72AE-0403-AFA3-52654337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Allegory</a:t>
            </a:r>
          </a:p>
        </p:txBody>
      </p:sp>
      <p:pic>
        <p:nvPicPr>
          <p:cNvPr id="14338" name="Picture 2" descr="Symbolism vs Allegory - YouTube">
            <a:extLst>
              <a:ext uri="{FF2B5EF4-FFF2-40B4-BE49-F238E27FC236}">
                <a16:creationId xmlns:a16="http://schemas.microsoft.com/office/drawing/2014/main" id="{4646E54C-BA1A-1E11-B535-831FC6BD7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44454"/>
            <a:ext cx="5558790" cy="416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3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93" name="Group 1639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6394" name="Rectangle 1639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395" name="Straight Connector 1639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6" name="Straight Connector 1639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398" name="Rectangle 16397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0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F0450-D9DE-4768-0327-BAD2ECA8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Biography &amp; Autobiography</a:t>
            </a:r>
          </a:p>
        </p:txBody>
      </p:sp>
      <p:pic>
        <p:nvPicPr>
          <p:cNvPr id="16386" name="Picture 2" descr="Writing and Reflections - ppt download">
            <a:extLst>
              <a:ext uri="{FF2B5EF4-FFF2-40B4-BE49-F238E27FC236}">
                <a16:creationId xmlns:a16="http://schemas.microsoft.com/office/drawing/2014/main" id="{35A1A951-6D04-12C3-95C9-0BA1CC2F51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2638" y="808385"/>
            <a:ext cx="6179242" cy="52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02" name="Group 16401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16403" name="Rectangle 16402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04" name="Straight Connector 16403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05" name="Straight Connector 16404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731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2" name="Rectangle 15385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03" name="Group 15387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5404" name="Rectangle 15388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90" name="Straight Connector 15389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1" name="Straight Connector 15390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405" name="Rectangle 15392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6" name="Rectangle 15394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420C3-2FF4-18D4-760B-E6352F56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Comedy</a:t>
            </a:r>
            <a:b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</a:t>
            </a:r>
            <a:b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Tragedy</a:t>
            </a:r>
          </a:p>
        </p:txBody>
      </p:sp>
      <p:pic>
        <p:nvPicPr>
          <p:cNvPr id="15362" name="Picture 2" descr="Comedy. - ppt download">
            <a:extLst>
              <a:ext uri="{FF2B5EF4-FFF2-40B4-BE49-F238E27FC236}">
                <a16:creationId xmlns:a16="http://schemas.microsoft.com/office/drawing/2014/main" id="{34984AB0-FC9B-8C9E-9641-EAAF7E317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423" y="1066801"/>
            <a:ext cx="5909481" cy="44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07" name="Group 15396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15408" name="Rectangle 15397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399" name="Straight Connector 15398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0" name="Straight Connector 15399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064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1274" name="Rectangle 1127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275" name="Straight Connector 1127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6" name="Straight Connector 1127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278" name="Rectangle 11277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2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84" name="Group 11283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1285" name="Rectangle 11284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86" name="Straight Connector 11285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7" name="Straight Connector 11286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196E75-C100-E623-BD73-D91909B4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Mood</a:t>
            </a:r>
          </a:p>
        </p:txBody>
      </p:sp>
      <p:pic>
        <p:nvPicPr>
          <p:cNvPr id="11266" name="Picture 2" descr="DO NOW!!!  Define: 1. Tone 2. Mood. WHAT IS MOOD?  Mood  Mood is the  feeling /emotion created by the author's language and tone and the subject  matter. - ppt download">
            <a:extLst>
              <a:ext uri="{FF2B5EF4-FFF2-40B4-BE49-F238E27FC236}">
                <a16:creationId xmlns:a16="http://schemas.microsoft.com/office/drawing/2014/main" id="{4AC31163-E2BD-CC3A-ADC7-9F424C4F2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4177" y="1209301"/>
            <a:ext cx="5539645" cy="41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447D-EE07-D4C3-49B0-7C1B9154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</a:t>
            </a:r>
          </a:p>
        </p:txBody>
      </p:sp>
      <p:pic>
        <p:nvPicPr>
          <p:cNvPr id="12290" name="Picture 2" descr="Tone - YouTube">
            <a:extLst>
              <a:ext uri="{FF2B5EF4-FFF2-40B4-BE49-F238E27FC236}">
                <a16:creationId xmlns:a16="http://schemas.microsoft.com/office/drawing/2014/main" id="{A38EB97B-C285-8285-6C8C-8BF9FC78A3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62" y="1470991"/>
            <a:ext cx="8043006" cy="45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1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073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077" name="Rectangle 2076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81" name="Rectangle 2080">
            <a:extLst>
              <a:ext uri="{FF2B5EF4-FFF2-40B4-BE49-F238E27FC236}">
                <a16:creationId xmlns:a16="http://schemas.microsoft.com/office/drawing/2014/main" id="{B2B1E415-24A0-4E31-873B-40790A06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00" y="1028700"/>
            <a:ext cx="4035752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2" name="Group 2086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08834" y="4512050"/>
            <a:ext cx="867485" cy="115439"/>
            <a:chOff x="8910933" y="1861308"/>
            <a:chExt cx="867485" cy="115439"/>
          </a:xfrm>
        </p:grpSpPr>
        <p:sp>
          <p:nvSpPr>
            <p:cNvPr id="2093" name="Rectangle 2087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4" name="Straight Connector 2088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458287-B44E-CBB8-5904-F8220D52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500" y="13607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characters</a:t>
            </a:r>
          </a:p>
        </p:txBody>
      </p:sp>
      <p:pic>
        <p:nvPicPr>
          <p:cNvPr id="2052" name="Picture 4" descr="Character Types &amp; Development | What is a Character in ...">
            <a:extLst>
              <a:ext uri="{FF2B5EF4-FFF2-40B4-BE49-F238E27FC236}">
                <a16:creationId xmlns:a16="http://schemas.microsoft.com/office/drawing/2014/main" id="{506F758E-0CE4-B150-5530-9C46E6A2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473" y="723901"/>
            <a:ext cx="4429700" cy="25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e-the-characters-flat-or-round | Hugh Fox III">
            <a:extLst>
              <a:ext uri="{FF2B5EF4-FFF2-40B4-BE49-F238E27FC236}">
                <a16:creationId xmlns:a16="http://schemas.microsoft.com/office/drawing/2014/main" id="{B40D0B71-D628-A3A1-BFC6-5D61BEC87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326" y="3589866"/>
            <a:ext cx="3391994" cy="25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1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08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61886-7A6B-0F59-2256-81DCB14F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1066801"/>
            <a:ext cx="455474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Setting</a:t>
            </a:r>
          </a:p>
        </p:txBody>
      </p:sp>
      <p:pic>
        <p:nvPicPr>
          <p:cNvPr id="1028" name="Picture 4" descr="Reading Graphic Organizers for Story Elements and Character Traits |  Reading comprehension graphic organizers, Reading graphic organizers,  Comprehension graphic organizers">
            <a:extLst>
              <a:ext uri="{FF2B5EF4-FFF2-40B4-BE49-F238E27FC236}">
                <a16:creationId xmlns:a16="http://schemas.microsoft.com/office/drawing/2014/main" id="{28FDC193-A8C4-FB5B-6CC0-DD3305E1E9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8643" y="621857"/>
            <a:ext cx="4210715" cy="56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325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07" name="Straight Connector 410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8" name="Straight Connector 410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DA21B-6C9A-13FC-2C5A-A7D4DE7F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Point of  View</a:t>
            </a:r>
          </a:p>
        </p:txBody>
      </p:sp>
      <p:pic>
        <p:nvPicPr>
          <p:cNvPr id="4098" name="Picture 2" descr="Point of View (Part 2) - Third Person Objective, Limited, and Omniscient --  Video and Worksheet - YouTube">
            <a:extLst>
              <a:ext uri="{FF2B5EF4-FFF2-40B4-BE49-F238E27FC236}">
                <a16:creationId xmlns:a16="http://schemas.microsoft.com/office/drawing/2014/main" id="{9B743A91-F75F-C92A-0363-BBD06F012E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258" y="723900"/>
            <a:ext cx="6509028" cy="54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4115" name="Rectangle 4114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16" name="Straight Connector 4115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7" name="Straight Connector 4116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81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Rectangle 312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0" name="Group 312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141" name="Rectangle 312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27" name="Straight Connector 312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8" name="Straight Connector 312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42" name="Rectangle 312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3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500BD-F4BD-922A-53BD-573E6EB5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Plot</a:t>
            </a:r>
          </a:p>
        </p:txBody>
      </p:sp>
      <p:pic>
        <p:nvPicPr>
          <p:cNvPr id="3076" name="Picture 4" descr="Plot Exposition (Intro) Rising Action Climax (the “big event”) - ppt  download">
            <a:extLst>
              <a:ext uri="{FF2B5EF4-FFF2-40B4-BE49-F238E27FC236}">
                <a16:creationId xmlns:a16="http://schemas.microsoft.com/office/drawing/2014/main" id="{72E73609-F7A5-2D96-7C5C-57C06351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853" y="723900"/>
            <a:ext cx="4517808" cy="33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ot Diagram | Definition, Elements, &amp; Examples - Tutors.com">
            <a:extLst>
              <a:ext uri="{FF2B5EF4-FFF2-40B4-BE49-F238E27FC236}">
                <a16:creationId xmlns:a16="http://schemas.microsoft.com/office/drawing/2014/main" id="{7AC5FE5C-88F3-BA8F-3059-3964490F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453" y="3795281"/>
            <a:ext cx="4517808" cy="25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4" name="Group 3133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3145" name="Rectangle 3134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36" name="Straight Connector 3135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7" name="Straight Connector 3136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39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Rectangle 514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50" name="Group 514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5151" name="Rectangle 515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52" name="Straight Connector 515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3" name="Straight Connector 515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155" name="Rectangle 5154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7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59" name="Group 5158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5160" name="Rectangle 5159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61" name="Straight Connector 5160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2" name="Straight Connector 5161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35781E-8EF7-A11D-1B42-014808F8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Theme</a:t>
            </a:r>
          </a:p>
        </p:txBody>
      </p:sp>
      <p:pic>
        <p:nvPicPr>
          <p:cNvPr id="5122" name="Picture 2" descr="What's the Theme? How to identify the theme of a story. - ppt video online  download">
            <a:extLst>
              <a:ext uri="{FF2B5EF4-FFF2-40B4-BE49-F238E27FC236}">
                <a16:creationId xmlns:a16="http://schemas.microsoft.com/office/drawing/2014/main" id="{F60891BD-C338-6C8D-5D14-F3790B655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 b="20482"/>
          <a:stretch/>
        </p:blipFill>
        <p:spPr bwMode="auto">
          <a:xfrm>
            <a:off x="5359290" y="1398850"/>
            <a:ext cx="6295500" cy="36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2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6154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6158" name="Rectangle 615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59" name="Straight Connector 615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0" name="Straight Connector 615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2897257"/>
            <a:ext cx="11887200" cy="3804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372AA-7773-4C87-DAFE-C21624C6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25" y="3416501"/>
            <a:ext cx="10142275" cy="10803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Foreshadowing</a:t>
            </a:r>
          </a:p>
        </p:txBody>
      </p:sp>
      <p:pic>
        <p:nvPicPr>
          <p:cNvPr id="6150" name="Picture 6" descr="Foreshadowing - Lessons - Blendspace">
            <a:extLst>
              <a:ext uri="{FF2B5EF4-FFF2-40B4-BE49-F238E27FC236}">
                <a16:creationId xmlns:a16="http://schemas.microsoft.com/office/drawing/2014/main" id="{92578E2A-6F58-F0F0-9A76-A294C9B02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550"/>
          <a:stretch/>
        </p:blipFill>
        <p:spPr bwMode="auto">
          <a:xfrm>
            <a:off x="-6092" y="128"/>
            <a:ext cx="4060502" cy="37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ord Storm: A Study in Foreshadowing: Three Methods for Foreshadowing">
            <a:extLst>
              <a:ext uri="{FF2B5EF4-FFF2-40B4-BE49-F238E27FC236}">
                <a16:creationId xmlns:a16="http://schemas.microsoft.com/office/drawing/2014/main" id="{C5BEEB8E-5010-F82B-CECB-8D015789DC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62" b="2"/>
          <a:stretch/>
        </p:blipFill>
        <p:spPr bwMode="auto">
          <a:xfrm>
            <a:off x="4054236" y="10"/>
            <a:ext cx="4084285" cy="37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reshadowing – Barbara Gregorich">
            <a:extLst>
              <a:ext uri="{FF2B5EF4-FFF2-40B4-BE49-F238E27FC236}">
                <a16:creationId xmlns:a16="http://schemas.microsoft.com/office/drawing/2014/main" id="{C7B5D6E7-D33A-FE37-1762-1F4B8DD44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r="1" b="1"/>
          <a:stretch/>
        </p:blipFill>
        <p:spPr bwMode="auto">
          <a:xfrm>
            <a:off x="8131860" y="10"/>
            <a:ext cx="4060502" cy="37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6" name="Group 6165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71488" y="4942824"/>
            <a:ext cx="867485" cy="115439"/>
            <a:chOff x="8910933" y="1861308"/>
            <a:chExt cx="867485" cy="115439"/>
          </a:xfrm>
        </p:grpSpPr>
        <p:sp>
          <p:nvSpPr>
            <p:cNvPr id="6167" name="Rectangle 6166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68" name="Straight Connector 6167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9" name="Straight Connector 6168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80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204" name="Rectangle 820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05" name="Straight Connector 820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6" name="Straight Connector 820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208" name="Rectangle 820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0" name="Rectangle 820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C5F17-41AA-ED7E-20AF-35D59E76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62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Irony</a:t>
            </a:r>
          </a:p>
        </p:txBody>
      </p:sp>
      <p:pic>
        <p:nvPicPr>
          <p:cNvPr id="8194" name="Picture 2" descr="Irony Definition and 03 Types of Irony with Useful Examples • 7ESL">
            <a:extLst>
              <a:ext uri="{FF2B5EF4-FFF2-40B4-BE49-F238E27FC236}">
                <a16:creationId xmlns:a16="http://schemas.microsoft.com/office/drawing/2014/main" id="{407F3627-1EA1-7226-3614-F5993470A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019" y="842877"/>
            <a:ext cx="4656081" cy="24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hat Is Irony? Types, Examples and Meanings - Writing Techniques">
            <a:extLst>
              <a:ext uri="{FF2B5EF4-FFF2-40B4-BE49-F238E27FC236}">
                <a16:creationId xmlns:a16="http://schemas.microsoft.com/office/drawing/2014/main" id="{73015126-E773-4244-953E-E60B0B9AF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668" y="3590069"/>
            <a:ext cx="3812782" cy="2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8213" name="Rectangle 821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14" name="Straight Connector 821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5" name="Straight Connector 821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72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Rectangle 719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93" name="Group 719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7194" name="Rectangle 719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195" name="Straight Connector 719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6" name="Straight Connector 719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198" name="Rectangle 719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0" name="Rectangle 719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731744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9FC7F-2DA9-AB32-A7A1-207E3C27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90" y="1066801"/>
            <a:ext cx="5476322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Flashback</a:t>
            </a:r>
          </a:p>
        </p:txBody>
      </p:sp>
      <p:pic>
        <p:nvPicPr>
          <p:cNvPr id="7172" name="Picture 4" descr="Language Arts Poetry. - ppt download">
            <a:extLst>
              <a:ext uri="{FF2B5EF4-FFF2-40B4-BE49-F238E27FC236}">
                <a16:creationId xmlns:a16="http://schemas.microsoft.com/office/drawing/2014/main" id="{9BC4B509-9525-3D00-E5D7-7983CD8E7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-1"/>
          <a:stretch/>
        </p:blipFill>
        <p:spPr bwMode="auto">
          <a:xfrm>
            <a:off x="6281531" y="3429000"/>
            <a:ext cx="59104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02" name="Group 720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1809" y="4237480"/>
            <a:ext cx="867485" cy="115439"/>
            <a:chOff x="8910933" y="1861308"/>
            <a:chExt cx="867485" cy="115439"/>
          </a:xfrm>
        </p:grpSpPr>
        <p:sp>
          <p:nvSpPr>
            <p:cNvPr id="7203" name="Rectangle 720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204" name="Straight Connector 720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5" name="Straight Connector 720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Flashback Definition, Jennifer Crane and Carla Brookshire, Keynote and  Screencastomatic. Free per Terms">
            <a:extLst>
              <a:ext uri="{FF2B5EF4-FFF2-40B4-BE49-F238E27FC236}">
                <a16:creationId xmlns:a16="http://schemas.microsoft.com/office/drawing/2014/main" id="{7CDFD95A-144B-9CA4-3AD6-B15FFA7FF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r="-2" b="1309"/>
          <a:stretch/>
        </p:blipFill>
        <p:spPr bwMode="auto">
          <a:xfrm>
            <a:off x="6281531" y="-319"/>
            <a:ext cx="5910470" cy="34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8E3"/>
      </a:lt2>
      <a:accent1>
        <a:srgbClr val="ED6FD6"/>
      </a:accent1>
      <a:accent2>
        <a:srgbClr val="C54FE9"/>
      </a:accent2>
      <a:accent3>
        <a:srgbClr val="9B6FED"/>
      </a:accent3>
      <a:accent4>
        <a:srgbClr val="4F5AE9"/>
      </a:accent4>
      <a:accent5>
        <a:srgbClr val="65A6EC"/>
      </a:accent5>
      <a:accent6>
        <a:srgbClr val="31B3C1"/>
      </a:accent6>
      <a:hlink>
        <a:srgbClr val="568E60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Bembo</vt:lpstr>
      <vt:lpstr>AdornVTI</vt:lpstr>
      <vt:lpstr>Young Authors Prep</vt:lpstr>
      <vt:lpstr>characters</vt:lpstr>
      <vt:lpstr>Setting</vt:lpstr>
      <vt:lpstr>Point of  View</vt:lpstr>
      <vt:lpstr>Plot</vt:lpstr>
      <vt:lpstr>Theme</vt:lpstr>
      <vt:lpstr>Foreshadowing</vt:lpstr>
      <vt:lpstr>Irony</vt:lpstr>
      <vt:lpstr>Flashback</vt:lpstr>
      <vt:lpstr>Satire</vt:lpstr>
      <vt:lpstr> Conflict </vt:lpstr>
      <vt:lpstr>Symbol</vt:lpstr>
      <vt:lpstr>Allegory</vt:lpstr>
      <vt:lpstr>Biography &amp; Autobiography</vt:lpstr>
      <vt:lpstr>Comedy &amp;  Tragedy</vt:lpstr>
      <vt:lpstr>Mood</vt:lpstr>
      <vt:lpstr>Tone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Authors Prep</dc:title>
  <dc:creator>BETINA FLEMING</dc:creator>
  <cp:lastModifiedBy>BETINA FLEMING</cp:lastModifiedBy>
  <cp:revision>4</cp:revision>
  <dcterms:created xsi:type="dcterms:W3CDTF">2022-11-29T14:17:36Z</dcterms:created>
  <dcterms:modified xsi:type="dcterms:W3CDTF">2022-11-29T16:42:44Z</dcterms:modified>
</cp:coreProperties>
</file>